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303" r:id="rId7"/>
    <p:sldId id="308" r:id="rId8"/>
    <p:sldId id="305" r:id="rId9"/>
    <p:sldId id="306" r:id="rId10"/>
    <p:sldId id="309" r:id="rId11"/>
    <p:sldId id="287" r:id="rId12"/>
    <p:sldId id="265" r:id="rId13"/>
    <p:sldId id="269" r:id="rId14"/>
    <p:sldId id="268" r:id="rId15"/>
    <p:sldId id="266" r:id="rId16"/>
    <p:sldId id="258" r:id="rId17"/>
    <p:sldId id="284" r:id="rId18"/>
    <p:sldId id="285" r:id="rId19"/>
    <p:sldId id="286" r:id="rId20"/>
    <p:sldId id="263" r:id="rId21"/>
    <p:sldId id="271" r:id="rId22"/>
    <p:sldId id="259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67" r:id="rId31"/>
    <p:sldId id="260" r:id="rId32"/>
    <p:sldId id="272" r:id="rId33"/>
    <p:sldId id="273" r:id="rId34"/>
    <p:sldId id="274" r:id="rId35"/>
    <p:sldId id="275" r:id="rId36"/>
    <p:sldId id="261" r:id="rId37"/>
    <p:sldId id="291" r:id="rId38"/>
    <p:sldId id="289" r:id="rId39"/>
    <p:sldId id="293" r:id="rId40"/>
    <p:sldId id="292" r:id="rId41"/>
    <p:sldId id="295" r:id="rId42"/>
    <p:sldId id="296" r:id="rId43"/>
    <p:sldId id="26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401C9BE-EC1B-4553-A24B-2FCE55892213}">
          <p14:sldIdLst>
            <p14:sldId id="256"/>
          </p14:sldIdLst>
        </p14:section>
        <p14:section name="석민정 10-1, 10-2" id="{D56F70BB-B739-4B79-BFD1-F3C33690F061}">
          <p14:sldIdLst>
            <p14:sldId id="257"/>
            <p14:sldId id="303"/>
            <p14:sldId id="308"/>
            <p14:sldId id="305"/>
            <p14:sldId id="306"/>
            <p14:sldId id="309"/>
          </p14:sldIdLst>
        </p14:section>
        <p14:section name="조윤정 10-3, 10-4" id="{A1C9145D-4359-4938-9D0E-11655AF4A47D}">
          <p14:sldIdLst>
            <p14:sldId id="287"/>
            <p14:sldId id="265"/>
            <p14:sldId id="269"/>
            <p14:sldId id="268"/>
            <p14:sldId id="266"/>
            <p14:sldId id="258"/>
            <p14:sldId id="284"/>
            <p14:sldId id="285"/>
            <p14:sldId id="286"/>
            <p14:sldId id="263"/>
            <p14:sldId id="271"/>
          </p14:sldIdLst>
        </p14:section>
        <p14:section name="박경준 10-5, 11-1, 11-2" id="{5EDFEF03-7DDE-439A-B0A2-6AE08AE799DF}">
          <p14:sldIdLst>
            <p14:sldId id="259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김태경 11-2, 11-3" id="{D5FF63A1-F0E2-4DCA-B987-FD1E5085A797}">
          <p14:sldIdLst>
            <p14:sldId id="267"/>
            <p14:sldId id="260"/>
            <p14:sldId id="272"/>
            <p14:sldId id="273"/>
            <p14:sldId id="274"/>
            <p14:sldId id="275"/>
          </p14:sldIdLst>
        </p14:section>
        <p14:section name="박광석 11-4, 11-5" id="{B7DCB9A9-15FC-47BE-B6B6-DCD3FCD2E819}">
          <p14:sldIdLst>
            <p14:sldId id="261"/>
            <p14:sldId id="291"/>
            <p14:sldId id="289"/>
            <p14:sldId id="293"/>
            <p14:sldId id="292"/>
            <p14:sldId id="295"/>
            <p14:sldId id="296"/>
          </p14:sldIdLst>
        </p14:section>
        <p14:section name="문제" id="{223C4B7B-8ECB-4064-8301-B2C5A7E8E27B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77F"/>
    <a:srgbClr val="FDCB95"/>
    <a:srgbClr val="FEFEFE"/>
    <a:srgbClr val="827E7A"/>
    <a:srgbClr val="5D626D"/>
    <a:srgbClr val="D7B39D"/>
    <a:srgbClr val="FEB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170D1-3448-6C6F-6A87-5278C18E4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58E37D-59D4-3EB0-4CB1-AF588983C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73D98-46A4-A1F6-68AD-D5434FC5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93EAC-8514-E2A6-DE68-E5591682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D800F-86C6-ABB2-7A75-F840A3E5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38A8E-D162-E4BA-8251-FE16554F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798B3-E742-2C88-FE06-17A114A7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3E350-0A31-3152-B46A-D4C71D8A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88F15-AD23-C71A-4CC3-0F31C9AD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25FA4-7189-0D26-B54B-B15C7D8C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9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48DCCE-6FFD-00F8-3B7E-13E159824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3F8325-401F-6F42-A7CB-9080C97D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6D854-675D-C0C1-7680-DC9A75A6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27B61-1B1D-4E0E-C057-B6DB80CB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0861B8-61E3-83F2-D718-83206795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4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E76601-9BF6-7719-0872-49389F0D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AE1EC-2965-78D5-80BA-A806B9901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D6426-1B54-A248-29EF-8FD169A6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FE537-C42E-6276-E1DC-2B3DB282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D5046-F5D0-CE79-4291-6ACDCC6F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7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AF2A9-A6C7-A56A-46C7-610C599A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18F955-0108-0F0C-1760-755A8EBC8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1B030-D429-23A2-3FA2-310C0A4F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FDFA7-05CD-5520-1EA1-235C5613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8F1D6A-47F5-8E63-B977-9CF10F85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7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EA00-05F3-37BF-A6F4-CD296CDD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F3943-99F5-1062-08AE-64DE8C7CD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9449B6-4A31-34BF-EEC5-53CA33A3F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A9EB5D-2CA0-58E3-E23D-967F9542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F7F74D-7328-DD84-5F07-69D5F06B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C0CB7-78D4-4181-AEF4-BF4BA131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3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B450C-5458-6DF6-A60B-69AAA0BD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4DD57-4866-F54F-C59D-B6F4DB1D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647A91-B0D2-6C75-6ABC-AB0C193CC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E8636A-A4BE-AB8C-B1E3-AD85E55D7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F7AB55-CB31-F215-E564-20084FBB6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FCDC33-C21E-FD55-D1E8-E3F91747C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6D3404-AB20-B9EB-3C30-E358AB0F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7CFE71-029A-05F1-E597-8349E66E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55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21104-9F1D-FF1A-7B14-AFB07858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388FB7-8D2C-362B-0FC6-CFB119A0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77F2D-2D38-4AEB-B556-E5FC683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C296C9-F091-9564-9A59-8F2BA3E0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7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CBBFD0-8C35-2B5F-D909-A88C0CBC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A18137-F8D8-B7DA-7BFE-ED97D8CA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DBEC4-22D8-CD97-DD26-ECDD6F5C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5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C09D8-C356-B42B-B6D7-EB9BE20AD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F55EB3-5FEC-2359-4993-90BF3D21E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DF270B-701B-D334-8106-33ADD8AA0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16FFF6-BF70-A480-5AA7-D43183C4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F8DA0A-0720-BD1F-1898-2E8499E7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F904F-51AF-3289-2517-FB06C26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98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E4363-2B65-E033-0AA3-FF3DDB1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016D51-8A19-7AE4-43A8-DF741F78E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2B7B0-07EB-9E6C-6168-13B4DEA75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5FC80-2EEB-D0DF-90F7-F9D3C2C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680ECB-C7F4-8E78-89C5-FC373ADB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D9938-D192-C1D4-5D92-7F9C639B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9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3B94-2524-BA51-2C37-B2426A2CB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88DFBB-D702-1AAA-8648-B6AF191B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4A057-43E1-FF04-63BC-BDEDCEF4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C3706-2506-CBD7-0BE0-DE51114E2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1333-1D13-4FFE-B88F-F6581F502715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ED32C-DB9B-7418-345E-7D57175FE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F64CC-25D9-7DB9-4AEA-AC75C408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D89C8-D8E2-4153-8C21-70691C57D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8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0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.png"/><Relationship Id="rId2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B87FC5-9882-2DB9-9072-07CE24B32083}"/>
              </a:ext>
            </a:extLst>
          </p:cNvPr>
          <p:cNvGrpSpPr/>
          <p:nvPr/>
        </p:nvGrpSpPr>
        <p:grpSpPr>
          <a:xfrm>
            <a:off x="18231" y="0"/>
            <a:ext cx="12173768" cy="6876866"/>
            <a:chOff x="18231" y="0"/>
            <a:chExt cx="12173768" cy="687686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4F0008-02F2-DE4C-15EA-A7D0A56BE880}"/>
                </a:ext>
              </a:extLst>
            </p:cNvPr>
            <p:cNvSpPr/>
            <p:nvPr/>
          </p:nvSpPr>
          <p:spPr>
            <a:xfrm>
              <a:off x="6630744" y="0"/>
              <a:ext cx="556125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A0E8946-E802-81C4-29F1-364C0EC4685E}"/>
                </a:ext>
              </a:extLst>
            </p:cNvPr>
            <p:cNvSpPr/>
            <p:nvPr/>
          </p:nvSpPr>
          <p:spPr>
            <a:xfrm>
              <a:off x="3344333" y="355600"/>
              <a:ext cx="3293173" cy="6502400"/>
            </a:xfrm>
            <a:prstGeom prst="triangle">
              <a:avLst>
                <a:gd name="adj" fmla="val 99848"/>
              </a:avLst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4">
              <a:extLst>
                <a:ext uri="{FF2B5EF4-FFF2-40B4-BE49-F238E27FC236}">
                  <a16:creationId xmlns:a16="http://schemas.microsoft.com/office/drawing/2014/main" id="{ECBEF43F-0BB5-7491-3DC1-788D96C0CB17}"/>
                </a:ext>
              </a:extLst>
            </p:cNvPr>
            <p:cNvSpPr/>
            <p:nvPr/>
          </p:nvSpPr>
          <p:spPr>
            <a:xfrm flipH="1">
              <a:off x="18231" y="4394200"/>
              <a:ext cx="4964600" cy="2482666"/>
            </a:xfrm>
            <a:prstGeom prst="triangle">
              <a:avLst>
                <a:gd name="adj" fmla="val 99848"/>
              </a:avLst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4">
              <a:extLst>
                <a:ext uri="{FF2B5EF4-FFF2-40B4-BE49-F238E27FC236}">
                  <a16:creationId xmlns:a16="http://schemas.microsoft.com/office/drawing/2014/main" id="{71037325-4E86-5018-702D-8BF519EC3D5F}"/>
                </a:ext>
              </a:extLst>
            </p:cNvPr>
            <p:cNvSpPr/>
            <p:nvPr/>
          </p:nvSpPr>
          <p:spPr>
            <a:xfrm flipV="1">
              <a:off x="5985933" y="6963"/>
              <a:ext cx="673656" cy="348637"/>
            </a:xfrm>
            <a:prstGeom prst="triangle">
              <a:avLst>
                <a:gd name="adj" fmla="val 99848"/>
              </a:avLst>
            </a:prstGeom>
            <a:grpFill/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70982F-0103-714F-AB0A-661A49937C4F}"/>
              </a:ext>
            </a:extLst>
          </p:cNvPr>
          <p:cNvSpPr/>
          <p:nvPr/>
        </p:nvSpPr>
        <p:spPr>
          <a:xfrm rot="1588011">
            <a:off x="-1082603" y="-1473079"/>
            <a:ext cx="6590148" cy="6590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02713461-845B-C77E-DDFB-46A286E3F2C8}"/>
              </a:ext>
            </a:extLst>
          </p:cNvPr>
          <p:cNvSpPr txBox="1">
            <a:spLocks/>
          </p:cNvSpPr>
          <p:nvPr/>
        </p:nvSpPr>
        <p:spPr>
          <a:xfrm>
            <a:off x="5803408" y="1263060"/>
            <a:ext cx="1824841" cy="400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석민정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조윤정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박경준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김태경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박광석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78B95F-AE97-2E7C-5948-02099FFD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800064">
            <a:off x="-178425" y="2657568"/>
            <a:ext cx="5146824" cy="1049061"/>
          </a:xfrm>
        </p:spPr>
        <p:txBody>
          <a:bodyPr/>
          <a:lstStyle/>
          <a:p>
            <a:r>
              <a:rPr lang="en-US" altLang="ko-KR" dirty="0">
                <a:latin typeface="Ink Free" panose="03080402000500000000" pitchFamily="66" charset="0"/>
              </a:rPr>
              <a:t>AI STUDY</a:t>
            </a:r>
            <a:endParaRPr lang="ko-KR" altLang="en-US" dirty="0">
              <a:latin typeface="Ink Free" panose="03080402000500000000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98FE8-AD21-A89D-7FAF-8AC2A8147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800064">
            <a:off x="277221" y="3798705"/>
            <a:ext cx="3521073" cy="1655762"/>
          </a:xfrm>
        </p:spPr>
        <p:txBody>
          <a:bodyPr/>
          <a:lstStyle/>
          <a:p>
            <a:r>
              <a:rPr lang="en-US" altLang="ko-KR" dirty="0"/>
              <a:t>Ch.10</a:t>
            </a:r>
            <a:r>
              <a:rPr lang="ko-KR" altLang="en-US" dirty="0"/>
              <a:t> 모델 설계하기</a:t>
            </a:r>
            <a:endParaRPr lang="en-US" altLang="ko-KR" dirty="0"/>
          </a:p>
          <a:p>
            <a:r>
              <a:rPr lang="en-US" altLang="ko-KR" dirty="0"/>
              <a:t>Ch.11</a:t>
            </a:r>
            <a:r>
              <a:rPr lang="ko-KR" altLang="en-US" dirty="0"/>
              <a:t> 데이터 다루기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A7B61-CD87-91A0-D146-1BEF90D36914}"/>
              </a:ext>
            </a:extLst>
          </p:cNvPr>
          <p:cNvSpPr txBox="1"/>
          <p:nvPr/>
        </p:nvSpPr>
        <p:spPr>
          <a:xfrm>
            <a:off x="7458083" y="1207150"/>
            <a:ext cx="51468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모델의 정의</a:t>
            </a:r>
            <a:endParaRPr lang="en-US" altLang="ko-KR" dirty="0"/>
          </a:p>
          <a:p>
            <a:r>
              <a:rPr lang="en-US" altLang="ko-KR" dirty="0"/>
              <a:t>02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03 </a:t>
            </a:r>
            <a:r>
              <a:rPr lang="ko-KR" altLang="en-US" dirty="0"/>
              <a:t>모델 컴파일</a:t>
            </a:r>
          </a:p>
          <a:p>
            <a:r>
              <a:rPr lang="en-US" altLang="ko-KR" dirty="0"/>
              <a:t>04 </a:t>
            </a:r>
            <a:r>
              <a:rPr lang="ko-KR" altLang="en-US" dirty="0"/>
              <a:t>교차 엔트로피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05 </a:t>
            </a:r>
            <a:r>
              <a:rPr lang="ko-KR" altLang="en-US" dirty="0"/>
              <a:t>모델 실행하기</a:t>
            </a:r>
          </a:p>
          <a:p>
            <a:r>
              <a:rPr lang="en-US" altLang="ko-KR" dirty="0"/>
              <a:t>01 </a:t>
            </a:r>
            <a:r>
              <a:rPr lang="ko-KR" altLang="en-US" dirty="0" err="1"/>
              <a:t>딥러닝과</a:t>
            </a:r>
            <a:r>
              <a:rPr lang="ko-KR" altLang="en-US" dirty="0"/>
              <a:t> 데이터</a:t>
            </a:r>
          </a:p>
          <a:p>
            <a:r>
              <a:rPr lang="en-US" altLang="ko-KR" dirty="0"/>
              <a:t>02 </a:t>
            </a:r>
            <a:r>
              <a:rPr lang="ko-KR" altLang="en-US" dirty="0"/>
              <a:t>파마 인디언 데이터 분석하기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03 pandas</a:t>
            </a:r>
            <a:r>
              <a:rPr lang="ko-KR" altLang="en-US" dirty="0"/>
              <a:t>를 활용한 데이터 조사</a:t>
            </a:r>
          </a:p>
          <a:p>
            <a:r>
              <a:rPr lang="en-US" altLang="ko-KR" dirty="0"/>
              <a:t>04 </a:t>
            </a:r>
            <a:r>
              <a:rPr lang="ko-KR" altLang="en-US" dirty="0"/>
              <a:t>데이터 가공하기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05 </a:t>
            </a:r>
            <a:r>
              <a:rPr lang="en-US" altLang="ko-KR" dirty="0" err="1"/>
              <a:t>matpolib</a:t>
            </a:r>
            <a:r>
              <a:rPr lang="ko-KR" altLang="en-US" dirty="0"/>
              <a:t>를 이용해 그래프로 표현하기</a:t>
            </a:r>
          </a:p>
          <a:p>
            <a:r>
              <a:rPr lang="en-US" altLang="ko-KR" dirty="0"/>
              <a:t>06 </a:t>
            </a:r>
            <a:r>
              <a:rPr lang="ko-KR" altLang="en-US" dirty="0"/>
              <a:t>파마 인디언의 당뇨병 예측 실행</a:t>
            </a:r>
          </a:p>
        </p:txBody>
      </p:sp>
      <p:pic>
        <p:nvPicPr>
          <p:cNvPr id="15" name="그래픽 14" descr="포스트잇 3 윤곽선">
            <a:extLst>
              <a:ext uri="{FF2B5EF4-FFF2-40B4-BE49-F238E27FC236}">
                <a16:creationId xmlns:a16="http://schemas.microsoft.com/office/drawing/2014/main" id="{A14D66D7-86A9-41D1-9E5D-ADB564EE8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64">
            <a:off x="3870374" y="3863705"/>
            <a:ext cx="790056" cy="79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9E49D0-24A4-FCCD-FF5B-298C3F2ACFDF}"/>
              </a:ext>
            </a:extLst>
          </p:cNvPr>
          <p:cNvSpPr txBox="1"/>
          <p:nvPr/>
        </p:nvSpPr>
        <p:spPr>
          <a:xfrm rot="3069784">
            <a:off x="3961599" y="4068973"/>
            <a:ext cx="1006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opperplate Gothic Light" panose="020E0507020206020404" pitchFamily="34" charset="0"/>
              </a:rPr>
              <a:t>3</a:t>
            </a:r>
            <a:endParaRPr lang="ko-KR" altLang="en-US" sz="3200" dirty="0">
              <a:latin typeface="Copperplate Gothic Light" panose="020E0507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0EBEB1-D74C-61A2-7083-F3901FD9F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17" y="1690688"/>
            <a:ext cx="8598342" cy="9779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1CBE2-9FFB-AB5C-F6D1-1819992D1075}"/>
              </a:ext>
            </a:extLst>
          </p:cNvPr>
          <p:cNvSpPr/>
          <p:nvPr/>
        </p:nvSpPr>
        <p:spPr>
          <a:xfrm>
            <a:off x="5260769" y="1959428"/>
            <a:ext cx="1941614" cy="380468"/>
          </a:xfrm>
          <a:prstGeom prst="rect">
            <a:avLst/>
          </a:prstGeom>
          <a:noFill/>
          <a:ln w="57150">
            <a:solidFill>
              <a:srgbClr val="FDCB9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7134C-190E-EA0E-11D7-3102C01702DC}"/>
              </a:ext>
            </a:extLst>
          </p:cNvPr>
          <p:cNvSpPr txBox="1"/>
          <p:nvPr/>
        </p:nvSpPr>
        <p:spPr>
          <a:xfrm>
            <a:off x="3219018" y="3906982"/>
            <a:ext cx="676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알고리즘</a:t>
            </a:r>
            <a:r>
              <a:rPr lang="en-US" altLang="ko-KR" dirty="0"/>
              <a:t>(</a:t>
            </a:r>
            <a:r>
              <a:rPr lang="ko-KR" altLang="en-US" dirty="0"/>
              <a:t>이전에 배운 고급 경사 하강법들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53797-E81D-C31B-1C60-CDC9971FE1FD}"/>
              </a:ext>
            </a:extLst>
          </p:cNvPr>
          <p:cNvSpPr txBox="1"/>
          <p:nvPr/>
        </p:nvSpPr>
        <p:spPr>
          <a:xfrm>
            <a:off x="3781157" y="4862298"/>
            <a:ext cx="676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Adam : momentum + </a:t>
            </a:r>
            <a:r>
              <a:rPr lang="en-US" altLang="ko-KR" dirty="0" err="1"/>
              <a:t>RMSProp</a:t>
            </a:r>
            <a:endParaRPr lang="en-US" altLang="ko-KR" dirty="0"/>
          </a:p>
          <a:p>
            <a:r>
              <a:rPr lang="ko-KR" altLang="en-US" dirty="0"/>
              <a:t>정확도와 보폭 크기를 개선할 수 있음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BE92C8-75D5-44F1-1835-2B6F752C5B55}"/>
              </a:ext>
            </a:extLst>
          </p:cNvPr>
          <p:cNvSpPr/>
          <p:nvPr/>
        </p:nvSpPr>
        <p:spPr>
          <a:xfrm>
            <a:off x="838200" y="3317846"/>
            <a:ext cx="2336800" cy="23368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ysClr val="windowText" lastClr="000000"/>
                </a:solidFill>
              </a:rPr>
              <a:t>optimizer</a:t>
            </a:r>
            <a:endParaRPr lang="ko-KR" altLang="en-US" sz="2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8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0EBEB1-D74C-61A2-7083-F3901FD9F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17" y="1690688"/>
            <a:ext cx="8598342" cy="9779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1CBE2-9FFB-AB5C-F6D1-1819992D1075}"/>
              </a:ext>
            </a:extLst>
          </p:cNvPr>
          <p:cNvSpPr/>
          <p:nvPr/>
        </p:nvSpPr>
        <p:spPr>
          <a:xfrm>
            <a:off x="7265416" y="1891782"/>
            <a:ext cx="2175467" cy="575762"/>
          </a:xfrm>
          <a:prstGeom prst="rect">
            <a:avLst/>
          </a:prstGeom>
          <a:noFill/>
          <a:ln w="57150">
            <a:solidFill>
              <a:srgbClr val="FDCB9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7134C-190E-EA0E-11D7-3102C01702DC}"/>
              </a:ext>
            </a:extLst>
          </p:cNvPr>
          <p:cNvSpPr txBox="1"/>
          <p:nvPr/>
        </p:nvSpPr>
        <p:spPr>
          <a:xfrm>
            <a:off x="3225800" y="3317846"/>
            <a:ext cx="6762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수행 결과를 나타내게끔 설정하는 부분</a:t>
            </a:r>
            <a:endParaRPr lang="en-US" altLang="ko-KR" dirty="0"/>
          </a:p>
          <a:p>
            <a:r>
              <a:rPr lang="ko-KR" altLang="en-US" dirty="0" err="1"/>
              <a:t>과적합</a:t>
            </a:r>
            <a:r>
              <a:rPr lang="en-US" altLang="ko-KR" dirty="0"/>
              <a:t>(</a:t>
            </a:r>
            <a:r>
              <a:rPr lang="en-US" altLang="ko-KR" dirty="0" err="1"/>
              <a:t>overfiting</a:t>
            </a:r>
            <a:r>
              <a:rPr lang="en-US" altLang="ko-KR" dirty="0"/>
              <a:t>) </a:t>
            </a:r>
            <a:r>
              <a:rPr lang="ko-KR" altLang="en-US" dirty="0"/>
              <a:t>문제를 방지하는 기능을 담음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53797-E81D-C31B-1C60-CDC9971FE1FD}"/>
              </a:ext>
            </a:extLst>
          </p:cNvPr>
          <p:cNvSpPr txBox="1"/>
          <p:nvPr/>
        </p:nvSpPr>
        <p:spPr>
          <a:xfrm>
            <a:off x="132024" y="5776001"/>
            <a:ext cx="676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과적합</a:t>
            </a:r>
            <a:r>
              <a:rPr lang="en-US" altLang="ko-KR" dirty="0"/>
              <a:t>? </a:t>
            </a:r>
            <a:r>
              <a:rPr lang="ko-KR" altLang="en-US" dirty="0"/>
              <a:t>특정 데이터에서만 잘 작동하는 문제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BE92C8-75D5-44F1-1835-2B6F752C5B55}"/>
              </a:ext>
            </a:extLst>
          </p:cNvPr>
          <p:cNvSpPr/>
          <p:nvPr/>
        </p:nvSpPr>
        <p:spPr>
          <a:xfrm>
            <a:off x="838200" y="3317846"/>
            <a:ext cx="2336800" cy="23368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ysClr val="windowText" lastClr="000000"/>
                </a:solidFill>
              </a:rPr>
              <a:t>metrics</a:t>
            </a:r>
            <a:endParaRPr lang="ko-KR" altLang="en-US" sz="2800">
              <a:solidFill>
                <a:sysClr val="windowText" lastClr="0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F7C713-C8C4-D474-563F-1FD6CB79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839" y="4094702"/>
            <a:ext cx="6451932" cy="24893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19782A-F8DF-04F6-2F44-4D2C280217C5}"/>
              </a:ext>
            </a:extLst>
          </p:cNvPr>
          <p:cNvSpPr/>
          <p:nvPr/>
        </p:nvSpPr>
        <p:spPr>
          <a:xfrm>
            <a:off x="10482750" y="4097321"/>
            <a:ext cx="1307022" cy="2549011"/>
          </a:xfrm>
          <a:prstGeom prst="rect">
            <a:avLst/>
          </a:prstGeom>
          <a:noFill/>
          <a:ln w="57150">
            <a:solidFill>
              <a:srgbClr val="E3977F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2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77CC3AA-C2BA-4B39-5C92-A672AF11F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0104" y="650111"/>
            <a:ext cx="2541439" cy="1899705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1DA7F6F-8F87-A102-A3B2-918E64597D17}"/>
              </a:ext>
            </a:extLst>
          </p:cNvPr>
          <p:cNvSpPr/>
          <p:nvPr/>
        </p:nvSpPr>
        <p:spPr>
          <a:xfrm>
            <a:off x="488381" y="2376488"/>
            <a:ext cx="914400" cy="914400"/>
          </a:xfrm>
          <a:prstGeom prst="ellipse">
            <a:avLst/>
          </a:prstGeom>
          <a:solidFill>
            <a:srgbClr val="827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2ACBDE-6401-8548-5ACB-E3D84B43C02C}"/>
              </a:ext>
            </a:extLst>
          </p:cNvPr>
          <p:cNvSpPr/>
          <p:nvPr/>
        </p:nvSpPr>
        <p:spPr>
          <a:xfrm>
            <a:off x="488381" y="4529880"/>
            <a:ext cx="914400" cy="914400"/>
          </a:xfrm>
          <a:prstGeom prst="ellipse">
            <a:avLst/>
          </a:prstGeom>
          <a:solidFill>
            <a:srgbClr val="827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EBBB12-93DE-D8C5-406A-994FDF2EE115}"/>
              </a:ext>
            </a:extLst>
          </p:cNvPr>
          <p:cNvSpPr/>
          <p:nvPr/>
        </p:nvSpPr>
        <p:spPr>
          <a:xfrm>
            <a:off x="2458715" y="2302268"/>
            <a:ext cx="2532876" cy="108956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959D7C-BC01-C50C-E38B-AA99FCAAA150}"/>
              </a:ext>
            </a:extLst>
          </p:cNvPr>
          <p:cNvSpPr/>
          <p:nvPr/>
        </p:nvSpPr>
        <p:spPr>
          <a:xfrm>
            <a:off x="2618021" y="2376488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6BE1AE-2867-F87A-8DCA-2F20A2928BB6}"/>
              </a:ext>
            </a:extLst>
          </p:cNvPr>
          <p:cNvSpPr/>
          <p:nvPr/>
        </p:nvSpPr>
        <p:spPr>
          <a:xfrm>
            <a:off x="3910452" y="2389848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F4FEC5-E334-3B2B-312D-1F571EFCA6A8}"/>
              </a:ext>
            </a:extLst>
          </p:cNvPr>
          <p:cNvGrpSpPr/>
          <p:nvPr/>
        </p:nvGrpSpPr>
        <p:grpSpPr>
          <a:xfrm>
            <a:off x="2458715" y="4481390"/>
            <a:ext cx="2532876" cy="1089561"/>
            <a:chOff x="5471576" y="2460606"/>
            <a:chExt cx="2532876" cy="108956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030347-22DF-3173-910A-80BCAA249312}"/>
                </a:ext>
              </a:extLst>
            </p:cNvPr>
            <p:cNvSpPr/>
            <p:nvPr/>
          </p:nvSpPr>
          <p:spPr>
            <a:xfrm>
              <a:off x="5471576" y="2460606"/>
              <a:ext cx="2532876" cy="10895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E7C1DD8-BCDA-10FC-03B6-F10786984486}"/>
                </a:ext>
              </a:extLst>
            </p:cNvPr>
            <p:cNvSpPr/>
            <p:nvPr/>
          </p:nvSpPr>
          <p:spPr>
            <a:xfrm>
              <a:off x="5630882" y="2534826"/>
              <a:ext cx="914400" cy="914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FB9B90F-DD10-9FE3-980C-84F035AE56BB}"/>
                </a:ext>
              </a:extLst>
            </p:cNvPr>
            <p:cNvSpPr/>
            <p:nvPr/>
          </p:nvSpPr>
          <p:spPr>
            <a:xfrm>
              <a:off x="6923313" y="2548186"/>
              <a:ext cx="914400" cy="914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1B378E4C-AE0F-C3DB-BD15-2CACE36973ED}"/>
              </a:ext>
            </a:extLst>
          </p:cNvPr>
          <p:cNvSpPr/>
          <p:nvPr/>
        </p:nvSpPr>
        <p:spPr>
          <a:xfrm>
            <a:off x="5835650" y="2376488"/>
            <a:ext cx="914400" cy="914400"/>
          </a:xfrm>
          <a:prstGeom prst="ellipse">
            <a:avLst/>
          </a:prstGeom>
          <a:solidFill>
            <a:srgbClr val="E397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8446B0D-48F1-F0E7-88F0-658A8AF98AA0}"/>
              </a:ext>
            </a:extLst>
          </p:cNvPr>
          <p:cNvSpPr/>
          <p:nvPr/>
        </p:nvSpPr>
        <p:spPr>
          <a:xfrm>
            <a:off x="5835650" y="4596617"/>
            <a:ext cx="914400" cy="914400"/>
          </a:xfrm>
          <a:prstGeom prst="ellipse">
            <a:avLst/>
          </a:prstGeom>
          <a:solidFill>
            <a:srgbClr val="E397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53A0D91-7BC8-F005-45A6-E3494B8108CC}"/>
              </a:ext>
            </a:extLst>
          </p:cNvPr>
          <p:cNvGrpSpPr/>
          <p:nvPr/>
        </p:nvGrpSpPr>
        <p:grpSpPr>
          <a:xfrm>
            <a:off x="7248425" y="3391829"/>
            <a:ext cx="2532876" cy="1089561"/>
            <a:chOff x="5471576" y="2460606"/>
            <a:chExt cx="2532876" cy="108956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1A4F1-4199-1C72-BC48-45C00D7BC500}"/>
                </a:ext>
              </a:extLst>
            </p:cNvPr>
            <p:cNvSpPr/>
            <p:nvPr/>
          </p:nvSpPr>
          <p:spPr>
            <a:xfrm>
              <a:off x="5471576" y="2460606"/>
              <a:ext cx="2532876" cy="10895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9A1A626-4403-7E3D-BBBE-B0D9C0BA033B}"/>
                </a:ext>
              </a:extLst>
            </p:cNvPr>
            <p:cNvSpPr/>
            <p:nvPr/>
          </p:nvSpPr>
          <p:spPr>
            <a:xfrm>
              <a:off x="5630882" y="2534826"/>
              <a:ext cx="914400" cy="914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6D34292-6C00-5747-B10E-DB6CD2D38DA6}"/>
                </a:ext>
              </a:extLst>
            </p:cNvPr>
            <p:cNvSpPr/>
            <p:nvPr/>
          </p:nvSpPr>
          <p:spPr>
            <a:xfrm>
              <a:off x="6923313" y="2548186"/>
              <a:ext cx="914400" cy="914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539FB1F7-4122-CFAE-C4FB-2C33961D4CA8}"/>
              </a:ext>
            </a:extLst>
          </p:cNvPr>
          <p:cNvSpPr/>
          <p:nvPr/>
        </p:nvSpPr>
        <p:spPr>
          <a:xfrm>
            <a:off x="10714639" y="3466049"/>
            <a:ext cx="914400" cy="914400"/>
          </a:xfrm>
          <a:prstGeom prst="ellipse">
            <a:avLst/>
          </a:prstGeom>
          <a:solidFill>
            <a:srgbClr val="E397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DF01CCE-D266-5562-6F09-0BDDC105485E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>
            <a:off x="1402781" y="2833688"/>
            <a:ext cx="1055934" cy="133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6AAD22-3801-3A46-BE92-D3D71E3D8395}"/>
              </a:ext>
            </a:extLst>
          </p:cNvPr>
          <p:cNvCxnSpPr/>
          <p:nvPr/>
        </p:nvCxnSpPr>
        <p:spPr>
          <a:xfrm>
            <a:off x="1402781" y="4987080"/>
            <a:ext cx="1055934" cy="133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B0398C-5FA9-AD6C-21BF-AB6E4B3C898F}"/>
              </a:ext>
            </a:extLst>
          </p:cNvPr>
          <p:cNvCxnSpPr>
            <a:cxnSpLocks/>
          </p:cNvCxnSpPr>
          <p:nvPr/>
        </p:nvCxnSpPr>
        <p:spPr>
          <a:xfrm>
            <a:off x="4991591" y="5000441"/>
            <a:ext cx="7996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D1A71FA-13EC-B039-4C50-2E841C1335A7}"/>
              </a:ext>
            </a:extLst>
          </p:cNvPr>
          <p:cNvCxnSpPr>
            <a:cxnSpLocks/>
          </p:cNvCxnSpPr>
          <p:nvPr/>
        </p:nvCxnSpPr>
        <p:spPr>
          <a:xfrm flipV="1">
            <a:off x="1427018" y="2980706"/>
            <a:ext cx="959922" cy="18262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283F45A-B3F2-2BDE-59B0-82BD5A356C87}"/>
              </a:ext>
            </a:extLst>
          </p:cNvPr>
          <p:cNvCxnSpPr>
            <a:cxnSpLocks/>
          </p:cNvCxnSpPr>
          <p:nvPr/>
        </p:nvCxnSpPr>
        <p:spPr>
          <a:xfrm>
            <a:off x="1402781" y="3112445"/>
            <a:ext cx="936662" cy="16945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C97ACFB-B0A8-93E2-DD1F-E154508D3692}"/>
              </a:ext>
            </a:extLst>
          </p:cNvPr>
          <p:cNvCxnSpPr>
            <a:cxnSpLocks/>
          </p:cNvCxnSpPr>
          <p:nvPr/>
        </p:nvCxnSpPr>
        <p:spPr>
          <a:xfrm>
            <a:off x="9822865" y="3936609"/>
            <a:ext cx="7936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D70991-3894-A0E9-1F28-9BCB3C7F1CAB}"/>
              </a:ext>
            </a:extLst>
          </p:cNvPr>
          <p:cNvCxnSpPr>
            <a:cxnSpLocks/>
          </p:cNvCxnSpPr>
          <p:nvPr/>
        </p:nvCxnSpPr>
        <p:spPr>
          <a:xfrm flipV="1">
            <a:off x="6782986" y="4084123"/>
            <a:ext cx="348856" cy="484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52FB207-78A9-B4EA-58EC-48E5164DECE2}"/>
              </a:ext>
            </a:extLst>
          </p:cNvPr>
          <p:cNvCxnSpPr>
            <a:cxnSpLocks/>
          </p:cNvCxnSpPr>
          <p:nvPr/>
        </p:nvCxnSpPr>
        <p:spPr>
          <a:xfrm>
            <a:off x="6678768" y="3333549"/>
            <a:ext cx="453074" cy="4671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01D94A3-CC3D-ADD1-AD41-1AAB6E0F4471}"/>
              </a:ext>
            </a:extLst>
          </p:cNvPr>
          <p:cNvGrpSpPr/>
          <p:nvPr/>
        </p:nvGrpSpPr>
        <p:grpSpPr>
          <a:xfrm>
            <a:off x="6278975" y="3742064"/>
            <a:ext cx="45720" cy="314362"/>
            <a:chOff x="5762071" y="1241033"/>
            <a:chExt cx="45720" cy="314362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7A036E7-1A9A-296B-8EFF-1F38EFA81F89}"/>
                </a:ext>
              </a:extLst>
            </p:cNvPr>
            <p:cNvSpPr/>
            <p:nvPr/>
          </p:nvSpPr>
          <p:spPr>
            <a:xfrm flipH="1" flipV="1">
              <a:off x="5762071" y="124103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6E5D91-3B70-4D68-2535-8E3A4024B21C}"/>
                </a:ext>
              </a:extLst>
            </p:cNvPr>
            <p:cNvSpPr/>
            <p:nvPr/>
          </p:nvSpPr>
          <p:spPr>
            <a:xfrm flipH="1" flipV="1">
              <a:off x="5762071" y="137438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BB936D9-1C03-CD43-30D4-8225BDAFE8E9}"/>
                </a:ext>
              </a:extLst>
            </p:cNvPr>
            <p:cNvSpPr/>
            <p:nvPr/>
          </p:nvSpPr>
          <p:spPr>
            <a:xfrm flipH="1" flipV="1">
              <a:off x="5762071" y="1509675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333203-6533-8108-A612-0EBD6FE9981C}"/>
              </a:ext>
            </a:extLst>
          </p:cNvPr>
          <p:cNvGrpSpPr/>
          <p:nvPr/>
        </p:nvGrpSpPr>
        <p:grpSpPr>
          <a:xfrm>
            <a:off x="3663463" y="3736657"/>
            <a:ext cx="45720" cy="314362"/>
            <a:chOff x="5762071" y="1241033"/>
            <a:chExt cx="45720" cy="314362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1FBA279-A5DF-3F66-7CF4-A49EC1BA31DE}"/>
                </a:ext>
              </a:extLst>
            </p:cNvPr>
            <p:cNvSpPr/>
            <p:nvPr/>
          </p:nvSpPr>
          <p:spPr>
            <a:xfrm flipH="1" flipV="1">
              <a:off x="5762071" y="124103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9ED3E89-86E2-B2BC-49BE-29B4D3C0479C}"/>
                </a:ext>
              </a:extLst>
            </p:cNvPr>
            <p:cNvSpPr/>
            <p:nvPr/>
          </p:nvSpPr>
          <p:spPr>
            <a:xfrm flipH="1" flipV="1">
              <a:off x="5762071" y="137438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439A605-4B67-9023-255F-AC683395FDC4}"/>
                </a:ext>
              </a:extLst>
            </p:cNvPr>
            <p:cNvSpPr/>
            <p:nvPr/>
          </p:nvSpPr>
          <p:spPr>
            <a:xfrm flipH="1" flipV="1">
              <a:off x="5762071" y="1509675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BC0F9D7-3ECE-0858-A2EF-9E8B3C8ABCD6}"/>
              </a:ext>
            </a:extLst>
          </p:cNvPr>
          <p:cNvGrpSpPr/>
          <p:nvPr/>
        </p:nvGrpSpPr>
        <p:grpSpPr>
          <a:xfrm>
            <a:off x="899861" y="3735686"/>
            <a:ext cx="45720" cy="314362"/>
            <a:chOff x="5762071" y="1241033"/>
            <a:chExt cx="45720" cy="314362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72D30F8-AB6E-4ED8-293D-D88FF3E5E1B5}"/>
                </a:ext>
              </a:extLst>
            </p:cNvPr>
            <p:cNvSpPr/>
            <p:nvPr/>
          </p:nvSpPr>
          <p:spPr>
            <a:xfrm flipH="1" flipV="1">
              <a:off x="5762071" y="124103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5E80206-9A36-A062-4341-A71431FEFAC3}"/>
                </a:ext>
              </a:extLst>
            </p:cNvPr>
            <p:cNvSpPr/>
            <p:nvPr/>
          </p:nvSpPr>
          <p:spPr>
            <a:xfrm flipH="1" flipV="1">
              <a:off x="5762071" y="1374383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AC02F74-12E0-C6AA-7600-414AC4615DED}"/>
                </a:ext>
              </a:extLst>
            </p:cNvPr>
            <p:cNvSpPr/>
            <p:nvPr/>
          </p:nvSpPr>
          <p:spPr>
            <a:xfrm flipH="1" flipV="1">
              <a:off x="5762071" y="1509675"/>
              <a:ext cx="45720" cy="457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68C103-F802-C4CD-1E86-0AB32FFB058A}"/>
                  </a:ext>
                </a:extLst>
              </p:cNvPr>
              <p:cNvSpPr txBox="1"/>
              <p:nvPr/>
            </p:nvSpPr>
            <p:spPr>
              <a:xfrm>
                <a:off x="699464" y="2549819"/>
                <a:ext cx="5256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68C103-F802-C4CD-1E86-0AB32FFB0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4" y="2549819"/>
                <a:ext cx="5256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9D2B51-C2F5-2034-1FDD-53746D00C1E3}"/>
                  </a:ext>
                </a:extLst>
              </p:cNvPr>
              <p:cNvSpPr txBox="1"/>
              <p:nvPr/>
            </p:nvSpPr>
            <p:spPr>
              <a:xfrm>
                <a:off x="656278" y="4722861"/>
                <a:ext cx="677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9D2B51-C2F5-2034-1FDD-53746D00C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78" y="4722861"/>
                <a:ext cx="6779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06C964-82AC-0270-FAE3-31EA58C180B0}"/>
                  </a:ext>
                </a:extLst>
              </p:cNvPr>
              <p:cNvSpPr txBox="1"/>
              <p:nvPr/>
            </p:nvSpPr>
            <p:spPr>
              <a:xfrm>
                <a:off x="5967181" y="2549819"/>
                <a:ext cx="6996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06C964-82AC-0270-FAE3-31EA58C18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181" y="2549819"/>
                <a:ext cx="69967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1F4B55-2081-0748-7274-07CC642F65E6}"/>
                  </a:ext>
                </a:extLst>
              </p:cNvPr>
              <p:cNvSpPr txBox="1"/>
              <p:nvPr/>
            </p:nvSpPr>
            <p:spPr>
              <a:xfrm>
                <a:off x="5898713" y="4798358"/>
                <a:ext cx="8519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61F4B55-2081-0748-7274-07CC642F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13" y="4798358"/>
                <a:ext cx="8519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B8D669-2A0E-AB11-1FB5-90A7410710EF}"/>
                  </a:ext>
                </a:extLst>
              </p:cNvPr>
              <p:cNvSpPr txBox="1"/>
              <p:nvPr/>
            </p:nvSpPr>
            <p:spPr>
              <a:xfrm>
                <a:off x="10923631" y="3653236"/>
                <a:ext cx="5228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B8D669-2A0E-AB11-1FB5-90A74107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3631" y="3653236"/>
                <a:ext cx="52289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365F41-D097-369C-E593-D614C70F962C}"/>
                  </a:ext>
                </a:extLst>
              </p:cNvPr>
              <p:cNvSpPr txBox="1"/>
              <p:nvPr/>
            </p:nvSpPr>
            <p:spPr>
              <a:xfrm>
                <a:off x="1578079" y="1983872"/>
                <a:ext cx="5909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1365F41-D097-369C-E593-D614C70F9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79" y="1983872"/>
                <a:ext cx="59099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87A5A7-6240-9412-3316-613C43232871}"/>
                  </a:ext>
                </a:extLst>
              </p:cNvPr>
              <p:cNvSpPr txBox="1"/>
              <p:nvPr/>
            </p:nvSpPr>
            <p:spPr>
              <a:xfrm>
                <a:off x="2393930" y="4057918"/>
                <a:ext cx="7057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87A5A7-6240-9412-3316-613C43232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0" y="4057918"/>
                <a:ext cx="70577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FBC22A-17C3-7B31-FC69-2ED4A027BEB0}"/>
                  </a:ext>
                </a:extLst>
              </p:cNvPr>
              <p:cNvSpPr txBox="1"/>
              <p:nvPr/>
            </p:nvSpPr>
            <p:spPr>
              <a:xfrm>
                <a:off x="2393930" y="1885307"/>
                <a:ext cx="5452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7FBC22A-17C3-7B31-FC69-2ED4A027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930" y="1885307"/>
                <a:ext cx="54521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12D5737-CD77-FBD5-8DC4-1D55845468C4}"/>
                  </a:ext>
                </a:extLst>
              </p:cNvPr>
              <p:cNvSpPr txBox="1"/>
              <p:nvPr/>
            </p:nvSpPr>
            <p:spPr>
              <a:xfrm>
                <a:off x="6747331" y="2876368"/>
                <a:ext cx="5992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12D5737-CD77-FBD5-8DC4-1D5584546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331" y="2876368"/>
                <a:ext cx="59926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8A1CF0D-1172-9FF6-688B-F619D246E268}"/>
              </a:ext>
            </a:extLst>
          </p:cNvPr>
          <p:cNvCxnSpPr>
            <a:cxnSpLocks/>
          </p:cNvCxnSpPr>
          <p:nvPr/>
        </p:nvCxnSpPr>
        <p:spPr>
          <a:xfrm>
            <a:off x="4991591" y="2876368"/>
            <a:ext cx="7996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40222F-EC62-6B35-74CF-4D1636016B40}"/>
                  </a:ext>
                </a:extLst>
              </p:cNvPr>
              <p:cNvSpPr txBox="1"/>
              <p:nvPr/>
            </p:nvSpPr>
            <p:spPr>
              <a:xfrm>
                <a:off x="2635579" y="2697732"/>
                <a:ext cx="847411" cy="28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합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940222F-EC62-6B35-74CF-4D1636016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579" y="2697732"/>
                <a:ext cx="847411" cy="285271"/>
              </a:xfrm>
              <a:prstGeom prst="rect">
                <a:avLst/>
              </a:prstGeom>
              <a:blipFill>
                <a:blip r:embed="rId12"/>
                <a:stretch>
                  <a:fillRect l="-9353" t="-13043" r="-287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F14A7C5-AC19-C94D-EA8A-30E8395D940D}"/>
                  </a:ext>
                </a:extLst>
              </p:cNvPr>
              <p:cNvSpPr txBox="1"/>
              <p:nvPr/>
            </p:nvSpPr>
            <p:spPr>
              <a:xfrm>
                <a:off x="2646458" y="4890254"/>
                <a:ext cx="950517" cy="28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합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F14A7C5-AC19-C94D-EA8A-30E8395D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58" y="4890254"/>
                <a:ext cx="950517" cy="285271"/>
              </a:xfrm>
              <a:prstGeom prst="rect">
                <a:avLst/>
              </a:prstGeom>
              <a:blipFill>
                <a:blip r:embed="rId13"/>
                <a:stretch>
                  <a:fillRect l="-8333" t="-10638" r="-2564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E8E44E-7215-D05E-D000-A6CEA6D304A5}"/>
                  </a:ext>
                </a:extLst>
              </p:cNvPr>
              <p:cNvSpPr txBox="1"/>
              <p:nvPr/>
            </p:nvSpPr>
            <p:spPr>
              <a:xfrm>
                <a:off x="7466723" y="3791326"/>
                <a:ext cx="88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가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합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E8E44E-7215-D05E-D000-A6CEA6D3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723" y="3791326"/>
                <a:ext cx="886909" cy="276999"/>
              </a:xfrm>
              <a:prstGeom prst="rect">
                <a:avLst/>
              </a:prstGeom>
              <a:blipFill>
                <a:blip r:embed="rId14"/>
                <a:stretch>
                  <a:fillRect l="-7586" t="-11111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88E2B2B-1ECD-F2F0-03F5-F0DC99E270A1}"/>
                  </a:ext>
                </a:extLst>
              </p:cNvPr>
              <p:cNvSpPr txBox="1"/>
              <p:nvPr/>
            </p:nvSpPr>
            <p:spPr>
              <a:xfrm>
                <a:off x="8703365" y="3834929"/>
                <a:ext cx="9527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𝑠𝑖𝑔𝑚𝑜𝑖𝑑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88E2B2B-1ECD-F2F0-03F5-F0DC99E27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365" y="3834929"/>
                <a:ext cx="952761" cy="246221"/>
              </a:xfrm>
              <a:prstGeom prst="rect">
                <a:avLst/>
              </a:prstGeom>
              <a:blipFill>
                <a:blip r:embed="rId15"/>
                <a:stretch>
                  <a:fillRect l="-448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A1B5D7-44C5-49E7-E4BB-D9D5DD2EFEAF}"/>
                  </a:ext>
                </a:extLst>
              </p:cNvPr>
              <p:cNvSpPr txBox="1"/>
              <p:nvPr/>
            </p:nvSpPr>
            <p:spPr>
              <a:xfrm>
                <a:off x="3956379" y="2735832"/>
                <a:ext cx="746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AA1B5D7-44C5-49E7-E4BB-D9D5DD2E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379" y="2735832"/>
                <a:ext cx="746743" cy="276999"/>
              </a:xfrm>
              <a:prstGeom prst="rect">
                <a:avLst/>
              </a:prstGeom>
              <a:blipFill>
                <a:blip r:embed="rId16"/>
                <a:stretch>
                  <a:fillRect l="-243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6473EFA-1A4F-CAA2-84EB-C92F40F69D3A}"/>
                  </a:ext>
                </a:extLst>
              </p:cNvPr>
              <p:cNvSpPr txBox="1"/>
              <p:nvPr/>
            </p:nvSpPr>
            <p:spPr>
              <a:xfrm>
                <a:off x="3994280" y="4898526"/>
                <a:ext cx="849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𝑅𝑒𝐿𝑈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ko-KR" alt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6473EFA-1A4F-CAA2-84EB-C92F40F69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280" y="4898526"/>
                <a:ext cx="849848" cy="276999"/>
              </a:xfrm>
              <a:prstGeom prst="rect">
                <a:avLst/>
              </a:prstGeom>
              <a:blipFill>
                <a:blip r:embed="rId17"/>
                <a:stretch>
                  <a:fillRect l="-214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F63B06DD-ABCD-4C18-1B34-D5A7D99199FC}"/>
              </a:ext>
            </a:extLst>
          </p:cNvPr>
          <p:cNvSpPr txBox="1"/>
          <p:nvPr/>
        </p:nvSpPr>
        <p:spPr>
          <a:xfrm>
            <a:off x="7864931" y="5148036"/>
            <a:ext cx="323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</a:t>
            </a:r>
            <a:r>
              <a:rPr lang="ko-KR" altLang="en-US"/>
              <a:t>는 각 층별 가중치들의 집합</a:t>
            </a:r>
          </a:p>
        </p:txBody>
      </p:sp>
    </p:spTree>
    <p:extLst>
      <p:ext uri="{BB962C8B-B14F-4D97-AF65-F5344CB8AC3E}">
        <p14:creationId xmlns:p14="http://schemas.microsoft.com/office/powerpoint/2010/main" val="6995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A4B7F-A0AA-6F59-1378-86B011FA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463675"/>
            <a:ext cx="5229225" cy="50292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D7A8035-818B-B590-0496-1A4B4BEB1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5297" y="1463674"/>
            <a:ext cx="3501580" cy="5029200"/>
          </a:xfrm>
        </p:spPr>
      </p:pic>
    </p:spTree>
    <p:extLst>
      <p:ext uri="{BB962C8B-B14F-4D97-AF65-F5344CB8AC3E}">
        <p14:creationId xmlns:p14="http://schemas.microsoft.com/office/powerpoint/2010/main" val="30147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8F994-CD24-49C6-AB9F-FE784CB7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739" y="2766219"/>
            <a:ext cx="5200522" cy="1325563"/>
          </a:xfrm>
        </p:spPr>
        <p:txBody>
          <a:bodyPr/>
          <a:lstStyle/>
          <a:p>
            <a:r>
              <a:rPr lang="ko-KR" altLang="en-US" dirty="0"/>
              <a:t>교차 엔트로피 오차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4FF16-2309-E8A1-C7D3-41A73076CE2C}"/>
              </a:ext>
            </a:extLst>
          </p:cNvPr>
          <p:cNvSpPr txBox="1"/>
          <p:nvPr/>
        </p:nvSpPr>
        <p:spPr>
          <a:xfrm>
            <a:off x="4463426" y="3722450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 Entropy Error (CEE)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47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9C40BA9-77CD-160C-7C42-B3DD7A9D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96" y="1243272"/>
            <a:ext cx="4478476" cy="41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38F994-CD24-49C6-AB9F-FE784CB7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1" y="2582112"/>
            <a:ext cx="5200522" cy="1325563"/>
          </a:xfrm>
        </p:spPr>
        <p:txBody>
          <a:bodyPr/>
          <a:lstStyle/>
          <a:p>
            <a:pPr algn="ctr"/>
            <a:r>
              <a:rPr lang="ko-KR" altLang="en-US" dirty="0"/>
              <a:t>엔트로피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4FF16-2309-E8A1-C7D3-41A73076CE2C}"/>
              </a:ext>
            </a:extLst>
          </p:cNvPr>
          <p:cNvSpPr txBox="1"/>
          <p:nvPr/>
        </p:nvSpPr>
        <p:spPr>
          <a:xfrm>
            <a:off x="1051308" y="3538343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Entropy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C5359-D3F1-CCB2-D93C-36850C4E490F}"/>
              </a:ext>
            </a:extLst>
          </p:cNvPr>
          <p:cNvSpPr txBox="1"/>
          <p:nvPr/>
        </p:nvSpPr>
        <p:spPr>
          <a:xfrm>
            <a:off x="5835179" y="5657686"/>
            <a:ext cx="442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사람이 정보를 많이 알수록</a:t>
            </a:r>
            <a:endParaRPr lang="en-US" altLang="ko-KR" dirty="0"/>
          </a:p>
          <a:p>
            <a:r>
              <a:rPr lang="ko-KR" altLang="en-US" dirty="0"/>
              <a:t>새롭게 알 수 있는 정보량은 감소한다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23FD-9F61-D7CD-1A61-0A759FD471C2}"/>
              </a:ext>
            </a:extLst>
          </p:cNvPr>
          <p:cNvSpPr txBox="1"/>
          <p:nvPr/>
        </p:nvSpPr>
        <p:spPr>
          <a:xfrm>
            <a:off x="734648" y="4050660"/>
            <a:ext cx="373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/>
              <a:t>어떤 사건 </a:t>
            </a:r>
            <a:r>
              <a:rPr lang="en-US" altLang="ko-KR" spc="-150" dirty="0"/>
              <a:t>A</a:t>
            </a:r>
            <a:r>
              <a:rPr lang="ko-KR" altLang="en-US" spc="-150" dirty="0"/>
              <a:t>를 반복 실행했을 때 </a:t>
            </a:r>
            <a:endParaRPr lang="en-US" altLang="ko-KR" spc="-150" dirty="0"/>
          </a:p>
          <a:p>
            <a:pPr algn="ctr"/>
            <a:r>
              <a:rPr lang="ko-KR" altLang="en-US" spc="-150" dirty="0">
                <a:highlight>
                  <a:srgbClr val="FDCB95"/>
                </a:highlight>
              </a:rPr>
              <a:t>얻을 수 있는 평균 정보량</a:t>
            </a:r>
            <a:endParaRPr lang="en-US" altLang="ko-KR" spc="-150" dirty="0">
              <a:highlight>
                <a:srgbClr val="FDCB95"/>
              </a:highlight>
            </a:endParaRPr>
          </a:p>
          <a:p>
            <a:pPr algn="ctr"/>
            <a:r>
              <a:rPr lang="ko-KR" altLang="en-US" spc="-150" dirty="0"/>
              <a:t>어떤 사건에 대한 </a:t>
            </a:r>
            <a:r>
              <a:rPr lang="ko-KR" altLang="en-US" spc="-150" dirty="0">
                <a:highlight>
                  <a:srgbClr val="FDCB95"/>
                </a:highlight>
              </a:rPr>
              <a:t>정보량의 </a:t>
            </a:r>
            <a:r>
              <a:rPr lang="ko-KR" altLang="en-US" spc="-150" dirty="0" err="1">
                <a:highlight>
                  <a:srgbClr val="FDCB95"/>
                </a:highlight>
              </a:rPr>
              <a:t>기댓값</a:t>
            </a:r>
            <a:endParaRPr lang="ko-KR" altLang="en-US" spc="-150" dirty="0">
              <a:highlight>
                <a:srgbClr val="FDCB95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374D3-76F4-D0DF-B344-5FD5074F31EF}"/>
              </a:ext>
            </a:extLst>
          </p:cNvPr>
          <p:cNvSpPr txBox="1"/>
          <p:nvPr/>
        </p:nvSpPr>
        <p:spPr>
          <a:xfrm>
            <a:off x="5284143" y="796961"/>
            <a:ext cx="497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이론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A8671-1A9A-9FDC-7C8A-F687878880A4}"/>
              </a:ext>
            </a:extLst>
          </p:cNvPr>
          <p:cNvSpPr txBox="1"/>
          <p:nvPr/>
        </p:nvSpPr>
        <p:spPr>
          <a:xfrm>
            <a:off x="8510364" y="1558217"/>
            <a:ext cx="2593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(information</a:t>
            </a:r>
            <a:r>
              <a:rPr lang="ko-KR" altLang="en-US" dirty="0"/>
              <a:t> </a:t>
            </a:r>
            <a:r>
              <a:rPr lang="en-US" altLang="ko-KR" dirty="0"/>
              <a:t>content)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37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8F994-CD24-49C6-AB9F-FE784CB7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1" y="2582112"/>
            <a:ext cx="5200522" cy="1325563"/>
          </a:xfrm>
        </p:spPr>
        <p:txBody>
          <a:bodyPr/>
          <a:lstStyle/>
          <a:p>
            <a:pPr algn="ctr"/>
            <a:r>
              <a:rPr lang="ko-KR" altLang="en-US" dirty="0"/>
              <a:t>엔트로피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4FF16-2309-E8A1-C7D3-41A73076CE2C}"/>
              </a:ext>
            </a:extLst>
          </p:cNvPr>
          <p:cNvSpPr txBox="1"/>
          <p:nvPr/>
        </p:nvSpPr>
        <p:spPr>
          <a:xfrm>
            <a:off x="1051308" y="3538343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Entropy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C5359-D3F1-CCB2-D93C-36850C4E490F}"/>
              </a:ext>
            </a:extLst>
          </p:cNvPr>
          <p:cNvSpPr txBox="1"/>
          <p:nvPr/>
        </p:nvSpPr>
        <p:spPr>
          <a:xfrm>
            <a:off x="5474124" y="5197418"/>
            <a:ext cx="516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발생할 확률이 낮을수록 어떤 정보인지 불확실 </a:t>
            </a:r>
            <a:endParaRPr lang="en-US" altLang="ko-KR" dirty="0"/>
          </a:p>
          <a:p>
            <a:r>
              <a:rPr lang="ko-KR" altLang="en-US" dirty="0"/>
              <a:t>→ 얻을 수 있는 정보가 많다</a:t>
            </a:r>
            <a:r>
              <a:rPr lang="en-US" altLang="ko-KR" dirty="0"/>
              <a:t>, </a:t>
            </a:r>
            <a:r>
              <a:rPr lang="ko-KR" altLang="en-US" dirty="0"/>
              <a:t>엔트로피가 높다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23FD-9F61-D7CD-1A61-0A759FD471C2}"/>
              </a:ext>
            </a:extLst>
          </p:cNvPr>
          <p:cNvSpPr txBox="1"/>
          <p:nvPr/>
        </p:nvSpPr>
        <p:spPr>
          <a:xfrm>
            <a:off x="734648" y="4050660"/>
            <a:ext cx="373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/>
              <a:t>어떤 사건 </a:t>
            </a:r>
            <a:r>
              <a:rPr lang="en-US" altLang="ko-KR" spc="-150" dirty="0"/>
              <a:t>A</a:t>
            </a:r>
            <a:r>
              <a:rPr lang="ko-KR" altLang="en-US" spc="-150" dirty="0"/>
              <a:t>를 반복 실행했을 때 </a:t>
            </a:r>
            <a:endParaRPr lang="en-US" altLang="ko-KR" spc="-150" dirty="0"/>
          </a:p>
          <a:p>
            <a:pPr algn="ctr"/>
            <a:r>
              <a:rPr lang="ko-KR" altLang="en-US" spc="-150" dirty="0">
                <a:highlight>
                  <a:srgbClr val="FDCB95"/>
                </a:highlight>
              </a:rPr>
              <a:t>얻을 수 있는 평균 정보량</a:t>
            </a:r>
            <a:endParaRPr lang="en-US" altLang="ko-KR" spc="-150" dirty="0">
              <a:highlight>
                <a:srgbClr val="FDCB95"/>
              </a:highlight>
            </a:endParaRPr>
          </a:p>
          <a:p>
            <a:pPr algn="ctr"/>
            <a:r>
              <a:rPr lang="ko-KR" altLang="en-US" spc="-150" dirty="0"/>
              <a:t>어떤 사건에 대한 </a:t>
            </a:r>
            <a:r>
              <a:rPr lang="ko-KR" altLang="en-US" spc="-150" dirty="0">
                <a:highlight>
                  <a:srgbClr val="FDCB95"/>
                </a:highlight>
              </a:rPr>
              <a:t>정보량의 </a:t>
            </a:r>
            <a:r>
              <a:rPr lang="ko-KR" altLang="en-US" spc="-150" dirty="0" err="1">
                <a:highlight>
                  <a:srgbClr val="FDCB95"/>
                </a:highlight>
              </a:rPr>
              <a:t>기댓값</a:t>
            </a:r>
            <a:endParaRPr lang="ko-KR" altLang="en-US" spc="-150" dirty="0">
              <a:highlight>
                <a:srgbClr val="FDCB95"/>
              </a:highlight>
            </a:endParaRPr>
          </a:p>
        </p:txBody>
      </p:sp>
      <p:pic>
        <p:nvPicPr>
          <p:cNvPr id="6" name="그래픽 5" descr="동전 윤곽선">
            <a:extLst>
              <a:ext uri="{FF2B5EF4-FFF2-40B4-BE49-F238E27FC236}">
                <a16:creationId xmlns:a16="http://schemas.microsoft.com/office/drawing/2014/main" id="{302A3AFD-3E80-13C1-C06D-27FDA692C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035564"/>
            <a:ext cx="914400" cy="914400"/>
          </a:xfrm>
          <a:prstGeom prst="rect">
            <a:avLst/>
          </a:prstGeom>
        </p:spPr>
      </p:pic>
      <p:pic>
        <p:nvPicPr>
          <p:cNvPr id="8" name="그래픽 7" descr="주사위 윤곽선">
            <a:extLst>
              <a:ext uri="{FF2B5EF4-FFF2-40B4-BE49-F238E27FC236}">
                <a16:creationId xmlns:a16="http://schemas.microsoft.com/office/drawing/2014/main" id="{FE4F8D13-3E33-4FDD-E7DA-BB36A33D3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364" y="203556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09D165-2EB2-02E6-BD00-7777AFDC2BEE}"/>
                  </a:ext>
                </a:extLst>
              </p:cNvPr>
              <p:cNvSpPr txBox="1"/>
              <p:nvPr/>
            </p:nvSpPr>
            <p:spPr>
              <a:xfrm>
                <a:off x="6008174" y="3224923"/>
                <a:ext cx="24365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09D165-2EB2-02E6-BD00-7777AFDC2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174" y="3224923"/>
                <a:ext cx="243656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80B14-CD36-8E3C-9F1E-9FDD5334852E}"/>
                  </a:ext>
                </a:extLst>
              </p:cNvPr>
              <p:cNvSpPr txBox="1"/>
              <p:nvPr/>
            </p:nvSpPr>
            <p:spPr>
              <a:xfrm>
                <a:off x="9431549" y="3224923"/>
                <a:ext cx="24365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80B14-CD36-8E3C-9F1E-9FDD53348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549" y="3224923"/>
                <a:ext cx="24365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래픽 12" descr="왼쪽 캐럿 윤곽선">
            <a:extLst>
              <a:ext uri="{FF2B5EF4-FFF2-40B4-BE49-F238E27FC236}">
                <a16:creationId xmlns:a16="http://schemas.microsoft.com/office/drawing/2014/main" id="{963A904A-4F02-02BC-9BA3-7F3E44E65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6105" y="24927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BD33BB-C61D-8EBC-D3B5-07320EA4590A}"/>
              </a:ext>
            </a:extLst>
          </p:cNvPr>
          <p:cNvSpPr txBox="1"/>
          <p:nvPr/>
        </p:nvSpPr>
        <p:spPr>
          <a:xfrm>
            <a:off x="6258983" y="2224018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Entropy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6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8F994-CD24-49C6-AB9F-FE784CB7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122" y="962547"/>
            <a:ext cx="5175974" cy="1325563"/>
          </a:xfrm>
        </p:spPr>
        <p:txBody>
          <a:bodyPr/>
          <a:lstStyle/>
          <a:p>
            <a:r>
              <a:rPr lang="ko-KR" altLang="en-US" dirty="0"/>
              <a:t>교차 엔트로피 오차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EEDE1-1CAF-6776-99BF-0E4BE7A59C8E}"/>
              </a:ext>
            </a:extLst>
          </p:cNvPr>
          <p:cNvSpPr txBox="1"/>
          <p:nvPr/>
        </p:nvSpPr>
        <p:spPr>
          <a:xfrm>
            <a:off x="4744034" y="3166323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값에 </a:t>
            </a:r>
            <a:r>
              <a:rPr lang="en-US" altLang="ko-KR" dirty="0">
                <a:highlight>
                  <a:srgbClr val="FDCB95"/>
                </a:highlight>
              </a:rPr>
              <a:t>log</a:t>
            </a:r>
            <a:r>
              <a:rPr lang="ko-KR" altLang="en-US" dirty="0"/>
              <a:t>를 취함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5B89C33-61B1-CFF0-DE85-4C0F369A78EE}"/>
              </a:ext>
            </a:extLst>
          </p:cNvPr>
          <p:cNvCxnSpPr>
            <a:cxnSpLocks/>
          </p:cNvCxnSpPr>
          <p:nvPr/>
        </p:nvCxnSpPr>
        <p:spPr>
          <a:xfrm flipV="1">
            <a:off x="7193718" y="2868973"/>
            <a:ext cx="1790722" cy="3363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F814AD9-3A86-B3C9-EA1A-0BBED8B031D0}"/>
              </a:ext>
            </a:extLst>
          </p:cNvPr>
          <p:cNvCxnSpPr>
            <a:cxnSpLocks/>
          </p:cNvCxnSpPr>
          <p:nvPr/>
        </p:nvCxnSpPr>
        <p:spPr>
          <a:xfrm>
            <a:off x="7176593" y="3535655"/>
            <a:ext cx="1807847" cy="594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315AF7-3D29-2F44-37C3-51D638DF5301}"/>
              </a:ext>
            </a:extLst>
          </p:cNvPr>
          <p:cNvSpPr txBox="1"/>
          <p:nvPr/>
        </p:nvSpPr>
        <p:spPr>
          <a:xfrm>
            <a:off x="7176593" y="2427659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오차가 </a:t>
            </a:r>
            <a:r>
              <a:rPr lang="ko-KR" altLang="en-US" dirty="0" err="1"/>
              <a:t>작아짐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87C48-D75C-83E8-C862-5012CF3C8E35}"/>
              </a:ext>
            </a:extLst>
          </p:cNvPr>
          <p:cNvSpPr txBox="1"/>
          <p:nvPr/>
        </p:nvSpPr>
        <p:spPr>
          <a:xfrm>
            <a:off x="7313356" y="4272068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오차가 커짐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BF6A74-1AE7-300F-1A4F-C71B8087A031}"/>
              </a:ext>
            </a:extLst>
          </p:cNvPr>
          <p:cNvSpPr txBox="1"/>
          <p:nvPr/>
        </p:nvSpPr>
        <p:spPr>
          <a:xfrm>
            <a:off x="9206889" y="2684307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수렴 속도 ↓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6DDDA9-B710-AC12-492B-59A7A8EA472B}"/>
              </a:ext>
            </a:extLst>
          </p:cNvPr>
          <p:cNvSpPr txBox="1"/>
          <p:nvPr/>
        </p:nvSpPr>
        <p:spPr>
          <a:xfrm>
            <a:off x="9206889" y="3984993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수렴 속도 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4FF16-2309-E8A1-C7D3-41A73076CE2C}"/>
              </a:ext>
            </a:extLst>
          </p:cNvPr>
          <p:cNvSpPr txBox="1"/>
          <p:nvPr/>
        </p:nvSpPr>
        <p:spPr>
          <a:xfrm>
            <a:off x="927372" y="1918778"/>
            <a:ext cx="310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Cross Entropy Error (CEE)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939247-B023-A412-3019-EC02CA05F826}"/>
              </a:ext>
            </a:extLst>
          </p:cNvPr>
          <p:cNvSpPr txBox="1"/>
          <p:nvPr/>
        </p:nvSpPr>
        <p:spPr>
          <a:xfrm>
            <a:off x="1541265" y="5107973"/>
            <a:ext cx="577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정보량 </a:t>
            </a:r>
            <a:r>
              <a:rPr lang="en-US" altLang="ko-KR" dirty="0"/>
              <a:t>&gt; 0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항상 발생하는 사건의 정보량 </a:t>
            </a:r>
            <a:r>
              <a:rPr lang="en-US" altLang="ko-KR" dirty="0"/>
              <a:t>= 0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자주 일어나는 사건일수록 정보량은 </a:t>
            </a:r>
            <a:r>
              <a:rPr lang="en-US" altLang="ko-KR" dirty="0"/>
              <a:t>0</a:t>
            </a:r>
            <a:r>
              <a:rPr lang="ko-KR" altLang="en-US" dirty="0"/>
              <a:t>에 가까움</a:t>
            </a:r>
            <a:endParaRPr lang="en-US" altLang="ko-KR" dirty="0"/>
          </a:p>
          <a:p>
            <a:r>
              <a:rPr lang="en-US" altLang="ko-KR" dirty="0"/>
              <a:t>4) </a:t>
            </a:r>
            <a:r>
              <a:rPr lang="ko-KR" altLang="en-US" dirty="0"/>
              <a:t>독립적인 사건들의 정보량 합 </a:t>
            </a:r>
            <a:r>
              <a:rPr lang="en-US" altLang="ko-KR" dirty="0"/>
              <a:t>= </a:t>
            </a:r>
            <a:r>
              <a:rPr lang="ko-KR" altLang="en-US" dirty="0"/>
              <a:t>각 사건의 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8891E15-74AF-34BA-9D7B-189059A4CBEE}"/>
              </a:ext>
            </a:extLst>
          </p:cNvPr>
          <p:cNvCxnSpPr>
            <a:cxnSpLocks/>
          </p:cNvCxnSpPr>
          <p:nvPr/>
        </p:nvCxnSpPr>
        <p:spPr>
          <a:xfrm flipV="1">
            <a:off x="6096000" y="3519430"/>
            <a:ext cx="0" cy="1621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41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8F994-CD24-49C6-AB9F-FE784CB7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138" y="409389"/>
            <a:ext cx="5566558" cy="1325563"/>
          </a:xfrm>
        </p:spPr>
        <p:txBody>
          <a:bodyPr/>
          <a:lstStyle/>
          <a:p>
            <a:pPr algn="ctr"/>
            <a:r>
              <a:rPr lang="ko-KR" altLang="en-US"/>
              <a:t>교차 엔트로피 계열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EDBEA-D854-1331-6F4A-0B15CA6F8218}"/>
              </a:ext>
            </a:extLst>
          </p:cNvPr>
          <p:cNvGrpSpPr/>
          <p:nvPr/>
        </p:nvGrpSpPr>
        <p:grpSpPr>
          <a:xfrm>
            <a:off x="4857007" y="2519025"/>
            <a:ext cx="2710542" cy="943007"/>
            <a:chOff x="3848595" y="2707574"/>
            <a:chExt cx="2710542" cy="9430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A389C-53A8-1BC1-5425-829962A10FB4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mean_squared_error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C908B6-1327-24A9-B8D6-A1B36ABDB72E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>
                  <a:solidFill>
                    <a:srgbClr val="827E7A"/>
                  </a:solidFill>
                </a:rPr>
                <a:t>평균 제곱 오차</a:t>
              </a:r>
              <a:endParaRPr lang="en-US" altLang="ko-KR" b="1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mean(square(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yt-yo</a:t>
              </a:r>
              <a:r>
                <a:rPr lang="en-US" altLang="ko-KR" spc="-150">
                  <a:solidFill>
                    <a:srgbClr val="827E7A"/>
                  </a:solidFill>
                </a:rPr>
                <a:t>))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32E868-38BD-675F-3DAB-0C10BB8557C1}"/>
              </a:ext>
            </a:extLst>
          </p:cNvPr>
          <p:cNvGrpSpPr/>
          <p:nvPr/>
        </p:nvGrpSpPr>
        <p:grpSpPr>
          <a:xfrm>
            <a:off x="5787831" y="3584638"/>
            <a:ext cx="2710542" cy="943007"/>
            <a:chOff x="3848595" y="2707574"/>
            <a:chExt cx="2710542" cy="9430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D37D31-F0C8-8BEE-FEBB-306BAD25DA1D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/>
                <a:t>mean_absolute_error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E7B813-57A6-DD97-961E-4C154CDC58D0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>
                  <a:solidFill>
                    <a:srgbClr val="827E7A"/>
                  </a:solidFill>
                </a:rPr>
                <a:t>평균 절대 오차</a:t>
              </a:r>
              <a:endParaRPr lang="en-US" altLang="ko-KR" b="1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mean(abs(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yt-yo</a:t>
              </a:r>
              <a:r>
                <a:rPr lang="en-US" altLang="ko-KR" spc="-150">
                  <a:solidFill>
                    <a:srgbClr val="827E7A"/>
                  </a:solidFill>
                </a:rPr>
                <a:t>))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6610E7-24A2-0670-A9A2-28A327D147E1}"/>
              </a:ext>
            </a:extLst>
          </p:cNvPr>
          <p:cNvGrpSpPr/>
          <p:nvPr/>
        </p:nvGrpSpPr>
        <p:grpSpPr>
          <a:xfrm>
            <a:off x="4073134" y="4607306"/>
            <a:ext cx="3957452" cy="943007"/>
            <a:chOff x="3848595" y="2707574"/>
            <a:chExt cx="2710542" cy="943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8F97EF-EE57-F0A6-2820-02CEBBB4E20B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/>
                <a:t>mean_absolute_percentage_error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F2D620-441F-1E22-3A50-E3F5A19D0844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>
                  <a:solidFill>
                    <a:srgbClr val="827E7A"/>
                  </a:solidFill>
                </a:rPr>
                <a:t>평균 절대 백분율 오차</a:t>
              </a:r>
              <a:endParaRPr lang="en-US" altLang="ko-KR" b="1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mean(abs(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yt-yo</a:t>
              </a:r>
              <a:r>
                <a:rPr lang="en-US" altLang="ko-KR" spc="-150">
                  <a:solidFill>
                    <a:srgbClr val="827E7A"/>
                  </a:solidFill>
                </a:rPr>
                <a:t>) / abs(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</a:t>
              </a:r>
              <a:r>
                <a:rPr lang="en-US" altLang="ko-KR" spc="-150">
                  <a:solidFill>
                    <a:srgbClr val="827E7A"/>
                  </a:solidFill>
                </a:rPr>
                <a:t>)) 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</a:t>
              </a:r>
              <a:r>
                <a:rPr lang="en-US" altLang="ko-KR" spc="-150">
                  <a:solidFill>
                    <a:srgbClr val="827E7A"/>
                  </a:solidFill>
                </a:rPr>
                <a:t> ≠ 0)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D22610-9A00-CA5C-11D6-1EEBDDFA5A07}"/>
              </a:ext>
            </a:extLst>
          </p:cNvPr>
          <p:cNvGrpSpPr/>
          <p:nvPr/>
        </p:nvGrpSpPr>
        <p:grpSpPr>
          <a:xfrm>
            <a:off x="2702130" y="5711864"/>
            <a:ext cx="3957452" cy="943007"/>
            <a:chOff x="3848595" y="2707574"/>
            <a:chExt cx="2710542" cy="9430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364DBF-F91C-BFBB-80A2-2542F6697119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/>
                <a:t>mean_absolute_logarithmic_error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78F2EB-DC1F-B0FE-37F6-8E054609F4F8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50">
                  <a:solidFill>
                    <a:srgbClr val="827E7A"/>
                  </a:solidFill>
                </a:rPr>
                <a:t>평균 제곱 로그 오차</a:t>
              </a:r>
              <a:endParaRPr lang="en-US" altLang="ko-KR" b="1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mean(square((log(</a:t>
              </a:r>
              <a:r>
                <a:rPr lang="en-US" altLang="ko-KR" spc="-150" err="1">
                  <a:solidFill>
                    <a:srgbClr val="827E7A"/>
                  </a:solidFill>
                </a:rPr>
                <a:t>yo</a:t>
              </a:r>
              <a:r>
                <a:rPr lang="en-US" altLang="ko-KR" spc="-150">
                  <a:solidFill>
                    <a:srgbClr val="827E7A"/>
                  </a:solidFill>
                </a:rPr>
                <a:t>)+1)-(log(</a:t>
              </a:r>
              <a:r>
                <a:rPr lang="en-US" altLang="ko-KR" spc="-150" err="1">
                  <a:solidFill>
                    <a:srgbClr val="827E7A"/>
                  </a:solidFill>
                </a:rPr>
                <a:t>yt</a:t>
              </a:r>
              <a:r>
                <a:rPr lang="en-US" altLang="ko-KR" spc="-150">
                  <a:solidFill>
                    <a:srgbClr val="827E7A"/>
                  </a:solidFill>
                </a:rPr>
                <a:t>)+1)))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500C26-BC37-BBE0-B6DB-7871C655056D}"/>
              </a:ext>
            </a:extLst>
          </p:cNvPr>
          <p:cNvGrpSpPr/>
          <p:nvPr/>
        </p:nvGrpSpPr>
        <p:grpSpPr>
          <a:xfrm>
            <a:off x="2951511" y="186509"/>
            <a:ext cx="4590804" cy="943007"/>
            <a:chOff x="3848595" y="2707574"/>
            <a:chExt cx="2710542" cy="9430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C1090C-4153-5BAE-1AD0-D30D212125E8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/>
                <a:t>Categorical_crossentropy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458304-476E-DD50-E4D4-D52FD172C731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>
                  <a:solidFill>
                    <a:srgbClr val="827E7A"/>
                  </a:solidFill>
                </a:rPr>
                <a:t>범주형 교차 엔트로피</a:t>
              </a:r>
              <a:endParaRPr lang="en-US" altLang="ko-KR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(</a:t>
              </a:r>
              <a:r>
                <a:rPr lang="ko-KR" altLang="en-US" spc="-150">
                  <a:solidFill>
                    <a:srgbClr val="827E7A"/>
                  </a:solidFill>
                </a:rPr>
                <a:t>일반적인 분류</a:t>
              </a:r>
              <a:r>
                <a:rPr lang="en-US" altLang="ko-KR" spc="-150">
                  <a:solidFill>
                    <a:srgbClr val="827E7A"/>
                  </a:solidFill>
                </a:rPr>
                <a:t>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140E35-33D1-ADF7-52BA-FAFD141948C7}"/>
              </a:ext>
            </a:extLst>
          </p:cNvPr>
          <p:cNvGrpSpPr/>
          <p:nvPr/>
        </p:nvGrpSpPr>
        <p:grpSpPr>
          <a:xfrm>
            <a:off x="4155869" y="1282584"/>
            <a:ext cx="4590804" cy="943007"/>
            <a:chOff x="3848595" y="2707574"/>
            <a:chExt cx="2710542" cy="9430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CB5D18-7576-908F-57CD-F78D6C9D980B}"/>
                </a:ext>
              </a:extLst>
            </p:cNvPr>
            <p:cNvSpPr txBox="1"/>
            <p:nvPr/>
          </p:nvSpPr>
          <p:spPr>
            <a:xfrm>
              <a:off x="3848595" y="2707574"/>
              <a:ext cx="2552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err="1"/>
                <a:t>binary_crossentropy</a:t>
              </a:r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E44741-2F29-37E1-33E1-AA79555022B5}"/>
                </a:ext>
              </a:extLst>
            </p:cNvPr>
            <p:cNvSpPr txBox="1"/>
            <p:nvPr/>
          </p:nvSpPr>
          <p:spPr>
            <a:xfrm>
              <a:off x="4006932" y="3004250"/>
              <a:ext cx="25522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>
                  <a:solidFill>
                    <a:srgbClr val="827E7A"/>
                  </a:solidFill>
                </a:rPr>
                <a:t>이항 교차 엔트로피</a:t>
              </a:r>
              <a:endParaRPr lang="en-US" altLang="ko-KR" spc="-150">
                <a:solidFill>
                  <a:srgbClr val="827E7A"/>
                </a:solidFill>
              </a:endParaRPr>
            </a:p>
            <a:p>
              <a:r>
                <a:rPr lang="en-US" altLang="ko-KR" spc="-150">
                  <a:solidFill>
                    <a:srgbClr val="827E7A"/>
                  </a:solidFill>
                </a:rPr>
                <a:t>(2</a:t>
              </a:r>
              <a:r>
                <a:rPr lang="ko-KR" altLang="en-US" spc="-150">
                  <a:solidFill>
                    <a:srgbClr val="827E7A"/>
                  </a:solidFill>
                </a:rPr>
                <a:t>개의 </a:t>
              </a:r>
              <a:r>
                <a:rPr lang="en-US" altLang="ko-KR" spc="-150">
                  <a:solidFill>
                    <a:srgbClr val="827E7A"/>
                  </a:solidFill>
                </a:rPr>
                <a:t>class </a:t>
              </a:r>
              <a:r>
                <a:rPr lang="ko-KR" altLang="en-US" spc="-150">
                  <a:solidFill>
                    <a:srgbClr val="827E7A"/>
                  </a:solidFill>
                </a:rPr>
                <a:t>중 예측 시</a:t>
              </a:r>
              <a:r>
                <a:rPr lang="en-US" altLang="ko-KR" spc="-150">
                  <a:solidFill>
                    <a:srgbClr val="827E7A"/>
                  </a:solidFill>
                </a:rPr>
                <a:t>)</a:t>
              </a:r>
              <a:endParaRPr lang="ko-KR" altLang="en-US" spc="-150">
                <a:solidFill>
                  <a:srgbClr val="827E7A"/>
                </a:solidFill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2F7BA923-DE2E-621E-6AEB-6F112E619578}"/>
              </a:ext>
            </a:extLst>
          </p:cNvPr>
          <p:cNvSpPr txBox="1">
            <a:spLocks/>
          </p:cNvSpPr>
          <p:nvPr/>
        </p:nvSpPr>
        <p:spPr>
          <a:xfrm>
            <a:off x="-81149" y="2250481"/>
            <a:ext cx="55665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/>
              <a:t>평균 제곱 계열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426E7-8205-CEBF-04DC-50ABFA9B670E}"/>
              </a:ext>
            </a:extLst>
          </p:cNvPr>
          <p:cNvSpPr txBox="1"/>
          <p:nvPr/>
        </p:nvSpPr>
        <p:spPr>
          <a:xfrm>
            <a:off x="854254" y="3277366"/>
            <a:ext cx="255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ighlight>
                  <a:srgbClr val="FDCB95"/>
                </a:highlight>
              </a:rPr>
              <a:t>수렴 속도 느림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F434-BE30-C4C9-59D6-9AD50C0B40E0}"/>
              </a:ext>
            </a:extLst>
          </p:cNvPr>
          <p:cNvSpPr txBox="1"/>
          <p:nvPr/>
        </p:nvSpPr>
        <p:spPr>
          <a:xfrm>
            <a:off x="9837671" y="1509359"/>
            <a:ext cx="187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DCB95"/>
                </a:highlight>
              </a:rPr>
              <a:t>수렴 속도 빠름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900F0-EAC0-2D76-6081-7933198F482E}"/>
              </a:ext>
            </a:extLst>
          </p:cNvPr>
          <p:cNvSpPr txBox="1"/>
          <p:nvPr/>
        </p:nvSpPr>
        <p:spPr>
          <a:xfrm>
            <a:off x="5685674" y="1571714"/>
            <a:ext cx="2314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FEFEFE"/>
                </a:highlight>
              </a:rPr>
              <a:t>Hyperbolic Tangent</a:t>
            </a:r>
          </a:p>
          <a:p>
            <a:pPr algn="r"/>
            <a:r>
              <a:rPr lang="en-US" altLang="ko-KR" sz="1600" spc="-150" dirty="0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FEFEFE"/>
                </a:highlight>
              </a:rPr>
              <a:t>Sigmoid</a:t>
            </a:r>
            <a:endParaRPr lang="ko-KR" altLang="en-US" sz="1600" spc="-150" dirty="0">
              <a:solidFill>
                <a:schemeClr val="tx2">
                  <a:lumMod val="40000"/>
                  <a:lumOff val="60000"/>
                </a:schemeClr>
              </a:solidFill>
              <a:highlight>
                <a:srgbClr val="FEFEFE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0C4D70-07C2-719A-67BC-A20B78181372}"/>
              </a:ext>
            </a:extLst>
          </p:cNvPr>
          <p:cNvSpPr txBox="1"/>
          <p:nvPr/>
        </p:nvSpPr>
        <p:spPr>
          <a:xfrm>
            <a:off x="3266571" y="750535"/>
            <a:ext cx="2314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 err="1">
                <a:solidFill>
                  <a:schemeClr val="tx2">
                    <a:lumMod val="40000"/>
                    <a:lumOff val="60000"/>
                  </a:schemeClr>
                </a:solidFill>
                <a:highlight>
                  <a:srgbClr val="FEFEFE"/>
                </a:highlight>
              </a:rPr>
              <a:t>softmax</a:t>
            </a:r>
            <a:endParaRPr lang="ko-KR" altLang="en-US" sz="1600" spc="-150" dirty="0">
              <a:solidFill>
                <a:schemeClr val="tx2">
                  <a:lumMod val="40000"/>
                  <a:lumOff val="60000"/>
                </a:schemeClr>
              </a:solidFill>
              <a:highlight>
                <a:srgbClr val="FEFEFE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3B0B10-AB3E-A399-39BB-82A1F0CD3E3E}"/>
              </a:ext>
            </a:extLst>
          </p:cNvPr>
          <p:cNvSpPr txBox="1"/>
          <p:nvPr/>
        </p:nvSpPr>
        <p:spPr>
          <a:xfrm>
            <a:off x="9997031" y="447520"/>
            <a:ext cx="196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이산형 데이터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51CFE0-2795-E9B7-F899-40C10360DC4C}"/>
              </a:ext>
            </a:extLst>
          </p:cNvPr>
          <p:cNvSpPr txBox="1"/>
          <p:nvPr/>
        </p:nvSpPr>
        <p:spPr>
          <a:xfrm>
            <a:off x="780839" y="2195720"/>
            <a:ext cx="255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연속형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81976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8F15446-5D49-D17C-26BB-6AC79623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" y="0"/>
            <a:ext cx="12192000" cy="68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20" y="170311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내용 개체 틀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856D020-52D7-B7AC-240F-5CFFB567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8" t="-1391" r="476" b="35130"/>
          <a:stretch/>
        </p:blipFill>
        <p:spPr>
          <a:xfrm>
            <a:off x="695039" y="970874"/>
            <a:ext cx="5180687" cy="5292167"/>
          </a:xfrm>
          <a:prstGeom prst="rect">
            <a:avLst/>
          </a:prstGeom>
        </p:spPr>
      </p:pic>
      <p:pic>
        <p:nvPicPr>
          <p:cNvPr id="7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5013519-E01A-E80D-9DF1-48B06B3AA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97" y="4755290"/>
            <a:ext cx="5166360" cy="1319234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FE5910DC-3E65-D712-AEF3-FF209E25A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44" r="358" b="260"/>
          <a:stretch/>
        </p:blipFill>
        <p:spPr>
          <a:xfrm>
            <a:off x="6544008" y="1972615"/>
            <a:ext cx="5167807" cy="257353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B92337-4C3E-A01E-96EA-AF68B77FC47B}"/>
              </a:ext>
            </a:extLst>
          </p:cNvPr>
          <p:cNvCxnSpPr/>
          <p:nvPr/>
        </p:nvCxnSpPr>
        <p:spPr>
          <a:xfrm>
            <a:off x="6100292" y="449688"/>
            <a:ext cx="12880" cy="58298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3025C61-DB51-2E90-ECD6-F363199A631C}"/>
              </a:ext>
            </a:extLst>
          </p:cNvPr>
          <p:cNvSpPr/>
          <p:nvPr/>
        </p:nvSpPr>
        <p:spPr>
          <a:xfrm>
            <a:off x="8730804" y="244162"/>
            <a:ext cx="3230449" cy="1524000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aseline="0" dirty="0">
                <a:solidFill>
                  <a:srgbClr val="44546A"/>
                </a:solidFill>
                <a:ea typeface="D2Coding ligature"/>
              </a:rPr>
              <a:t>폐암 수술 환자의 </a:t>
            </a:r>
            <a:r>
              <a:rPr lang="ko-KR" altLang="en-US" sz="2800" dirty="0">
                <a:solidFill>
                  <a:srgbClr val="44546A"/>
                </a:solidFill>
                <a:latin typeface="D2Coding ligature"/>
                <a:ea typeface="D2Coding ligature"/>
                <a:cs typeface="D2Coding ligature"/>
              </a:rPr>
              <a:t>​</a:t>
            </a:r>
            <a:br>
              <a:rPr lang="ko-KR" altLang="en-US" sz="2800" dirty="0">
                <a:latin typeface="D2Coding ligature"/>
                <a:ea typeface="D2Coding ligature"/>
                <a:cs typeface="D2Coding ligature"/>
              </a:rPr>
            </a:br>
            <a:r>
              <a:rPr lang="ko-KR" altLang="en-US" sz="2800" baseline="0" dirty="0">
                <a:solidFill>
                  <a:srgbClr val="44546A"/>
                </a:solidFill>
                <a:ea typeface="D2Coding ligature"/>
              </a:rPr>
              <a:t>생존율 예측하기</a:t>
            </a:r>
            <a:endParaRPr lang="ko-KR" altLang="en-US" sz="2800" dirty="0"/>
          </a:p>
        </p:txBody>
      </p:sp>
      <p:pic>
        <p:nvPicPr>
          <p:cNvPr id="15" name="그래픽 14" descr="연구 단색으로 채워진">
            <a:extLst>
              <a:ext uri="{FF2B5EF4-FFF2-40B4-BE49-F238E27FC236}">
                <a16:creationId xmlns:a16="http://schemas.microsoft.com/office/drawing/2014/main" id="{29398A57-28AA-BFCB-B62D-084CA25F0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0631" y="535547"/>
            <a:ext cx="1053921" cy="10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1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CBCB9-1767-66CA-42EF-B4D10657D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B2F87EA-9DE0-3358-D7C4-77D26F76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1"/>
            <a:ext cx="12192000" cy="68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6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926C-EF6A-C846-1F9A-B88E42C9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BAD406C-3DEA-EC51-1EDF-74787065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7" y="3024"/>
            <a:ext cx="12204095" cy="68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EB37C-D777-DE72-C9A7-58819E476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A2CEF85A-C78F-72DB-4E7A-8CFEFA25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"/>
            <a:ext cx="12191999" cy="69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581A9-E2FD-D9AC-8E25-091C7090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DA6A88-439C-F83D-0279-4099FDFA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" y="825"/>
            <a:ext cx="12192000" cy="685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6ACCA-F084-0C18-E148-86CB286A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EE1E36-68BE-A8F9-B157-17A5BFEA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"/>
            <a:ext cx="12192000" cy="68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7B0EB-7DF7-EB97-B9C6-9A08EA96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A734BD-F60B-FB86-F564-21BF941B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48" y="3024"/>
            <a:ext cx="12192000" cy="68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8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655D9-A06D-D9B6-4D3E-03B74890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98599DC-ADFF-C264-4F1E-56617802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4"/>
            <a:ext cx="12192000" cy="68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6594-ACCC-AABF-B1AE-8A7D1430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DF1BE37-5576-050C-1B62-DF0A36AF9F2B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F4FB799E-BEE9-B102-A57A-244F0E0CE4BD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300" dirty="0" err="1"/>
              <a:t>pandas를</a:t>
            </a:r>
            <a:r>
              <a:rPr lang="ko-KR" altLang="en-US" sz="4000" spc="-300" dirty="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3043FA-A4B9-23AA-0532-2C3B784037F9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D39A3E-57E2-9CBA-A5D9-B7259D89EC91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E8EAEA-48C5-B4E7-B625-E99FDD4AF315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A06A7E-593F-C526-4A9A-9FAF1B50BE18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18F330-41AA-A88D-4022-550A07549517}"/>
              </a:ext>
            </a:extLst>
          </p:cNvPr>
          <p:cNvSpPr txBox="1"/>
          <p:nvPr/>
        </p:nvSpPr>
        <p:spPr>
          <a:xfrm>
            <a:off x="288758" y="884725"/>
            <a:ext cx="2324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딥러닝에서의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0DEF2AA-02FE-4BE7-CDFE-F3549DB6DFAC}"/>
              </a:ext>
            </a:extLst>
          </p:cNvPr>
          <p:cNvSpPr txBox="1"/>
          <p:nvPr/>
        </p:nvSpPr>
        <p:spPr>
          <a:xfrm>
            <a:off x="631371" y="2046514"/>
            <a:ext cx="972366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err="1">
                <a:solidFill>
                  <a:srgbClr val="EE7849"/>
                </a:solidFill>
                <a:cs typeface="Arial"/>
              </a:rPr>
              <a:t>Q</a:t>
            </a:r>
            <a:r>
              <a:rPr lang="ko-KR" altLang="en-US" sz="2800">
                <a:solidFill>
                  <a:srgbClr val="EE7849"/>
                </a:solidFill>
                <a:cs typeface="Arial"/>
              </a:rPr>
              <a:t>. 다뤄야 할 데이터 크기가 커지고 정보량이 많아진다면?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10DEF2AA-02FE-4BE7-CDFE-F3549DB6DFAC}"/>
              </a:ext>
            </a:extLst>
          </p:cNvPr>
          <p:cNvSpPr txBox="1"/>
          <p:nvPr/>
        </p:nvSpPr>
        <p:spPr>
          <a:xfrm>
            <a:off x="632731" y="3005817"/>
            <a:ext cx="419372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lphaUcPeriod"/>
            </a:pPr>
            <a:r>
              <a:rPr lang="ko-KR" altLang="en-US" sz="2800" dirty="0">
                <a:solidFill>
                  <a:srgbClr val="EE7849"/>
                </a:solidFill>
                <a:cs typeface="Arial"/>
              </a:rPr>
              <a:t>그래프로 시각화하자!</a:t>
            </a:r>
            <a:endParaRPr lang="ko-KR" dirty="0"/>
          </a:p>
        </p:txBody>
      </p:sp>
      <p:pic>
        <p:nvPicPr>
          <p:cNvPr id="14" name="Picture 3" descr="텍스트, 스크린샷, 사각형이(가) 표시된 사진&#10;&#10;자동 생성된 설명">
            <a:extLst>
              <a:ext uri="{FF2B5EF4-FFF2-40B4-BE49-F238E27FC236}">
                <a16:creationId xmlns:a16="http://schemas.microsoft.com/office/drawing/2014/main" id="{6F4E327B-D494-15B9-72A4-FF932B6A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291" y="2830285"/>
            <a:ext cx="3805249" cy="3592286"/>
          </a:xfrm>
          <a:prstGeom prst="rect">
            <a:avLst/>
          </a:prstGeom>
        </p:spPr>
      </p:pic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D41F3FC-B952-FA50-C07F-EB0B8C1D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71" y="2495549"/>
            <a:ext cx="7311117" cy="20519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69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7A0569-1412-4FC5-CF43-926B2EC7BB75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BA97C5B9-EC63-EF91-1226-055E3AB6BA0A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300" dirty="0" err="1"/>
              <a:t>pandas를</a:t>
            </a:r>
            <a:r>
              <a:rPr lang="ko-KR" altLang="en-US" sz="4000" spc="-300" dirty="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322EEC-8BB4-CAC8-D4BB-AC1C61804786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AF1AF-CF72-FA4A-0BA3-F92A9458812B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8E6566-E1B2-8985-A9C0-A8C303B6115C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223F92-3AF2-D774-6499-605E70A8300A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B437B5-4A12-633E-543E-D719090F389A}"/>
              </a:ext>
            </a:extLst>
          </p:cNvPr>
          <p:cNvSpPr txBox="1"/>
          <p:nvPr/>
        </p:nvSpPr>
        <p:spPr>
          <a:xfrm>
            <a:off x="288758" y="884725"/>
            <a:ext cx="249740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 - 데이터 조사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AB3A7A0-A4AF-42E8-CA79-10BFC10E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5" t="23037" r="30948" b="61891"/>
          <a:stretch/>
        </p:blipFill>
        <p:spPr>
          <a:xfrm>
            <a:off x="674914" y="1637211"/>
            <a:ext cx="5946820" cy="1913174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A7651B6-9D71-9094-284C-92B622B4A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1" t="59571" r="31135" b="32275"/>
          <a:stretch/>
        </p:blipFill>
        <p:spPr>
          <a:xfrm>
            <a:off x="674914" y="3357152"/>
            <a:ext cx="5945976" cy="1035275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723995F-9817-3478-87D0-4309E4B21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40" t="77077" r="30054" b="7163"/>
          <a:stretch/>
        </p:blipFill>
        <p:spPr>
          <a:xfrm>
            <a:off x="827314" y="4659085"/>
            <a:ext cx="5631328" cy="17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2E694-050D-62C2-C523-4CFC744E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D49F72-1856-DF51-6168-B237D6A3ABC7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E484E544-F3CF-88E7-21F8-CC95E0FE4561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300" dirty="0" err="1"/>
              <a:t>pandas를</a:t>
            </a:r>
            <a:r>
              <a:rPr lang="ko-KR" altLang="en-US" sz="4000" spc="-300" dirty="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E5243A5-47CB-B45A-8CE7-FE41AAFFDF51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67734F-EF77-5869-E799-5F96DAD1E332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A79BEF5-265E-E59C-552F-4355D9AE15E7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6DB9AB2-D90F-310C-DFF0-AA96E1058E5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4B7301-B01F-E3AF-21B6-8BADB85CDE70}"/>
              </a:ext>
            </a:extLst>
          </p:cNvPr>
          <p:cNvSpPr txBox="1"/>
          <p:nvPr/>
        </p:nvSpPr>
        <p:spPr>
          <a:xfrm>
            <a:off x="288758" y="884725"/>
            <a:ext cx="232463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 - 데이터 조사</a:t>
            </a: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D19AEFD-083C-E52E-79FA-474350821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37" t="18924" r="32752" b="72908"/>
          <a:stretch/>
        </p:blipFill>
        <p:spPr>
          <a:xfrm>
            <a:off x="359229" y="1480457"/>
            <a:ext cx="6415017" cy="1077690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6E8DDA6-4404-3BD6-E211-EB51D81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6" t="37325" r="42910" b="32335"/>
          <a:stretch/>
        </p:blipFill>
        <p:spPr>
          <a:xfrm>
            <a:off x="1872343" y="2558142"/>
            <a:ext cx="4288960" cy="40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2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EF0C5-C915-B128-31A6-6F2AF6B0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C57D54-5609-6073-F587-75E1967A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ko-KR" altLang="en-US" sz="3600" b="1" dirty="0"/>
              <a:t>모델의 정의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79666-29A0-30E6-177D-CB87359FFD6C}"/>
              </a:ext>
            </a:extLst>
          </p:cNvPr>
          <p:cNvSpPr txBox="1"/>
          <p:nvPr/>
        </p:nvSpPr>
        <p:spPr>
          <a:xfrm>
            <a:off x="880055" y="4333353"/>
            <a:ext cx="53490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latin typeface="맑은 고딕"/>
              </a:rPr>
              <a:t>model </a:t>
            </a:r>
            <a:r>
              <a:rPr lang="en-US" altLang="ko-KR" sz="2400" dirty="0" err="1">
                <a:latin typeface="맑은 고딕"/>
              </a:rPr>
              <a:t>이라는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en-US" altLang="ko-KR" sz="2400" dirty="0" err="1">
                <a:latin typeface="맑은 고딕"/>
              </a:rPr>
              <a:t>함수를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en-US" altLang="ko-KR" sz="2400" dirty="0" err="1">
                <a:latin typeface="맑은 고딕"/>
              </a:rPr>
              <a:t>선언하며</a:t>
            </a:r>
            <a:r>
              <a:rPr lang="en-US" altLang="ko-KR" sz="2400" dirty="0">
                <a:latin typeface="맑은 고딕"/>
              </a:rPr>
              <a:t> </a:t>
            </a:r>
            <a:endParaRPr lang="ko-KR" altLang="en-US"/>
          </a:p>
          <a:p>
            <a:r>
              <a:rPr lang="en-US" altLang="ko-KR" sz="2400" dirty="0" err="1">
                <a:latin typeface="맑은 고딕"/>
              </a:rPr>
              <a:t>딥러닝의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en-US" altLang="ko-KR" sz="2400" dirty="0" err="1">
                <a:latin typeface="맑은 고딕"/>
              </a:rPr>
              <a:t>모델을</a:t>
            </a:r>
            <a:r>
              <a:rPr lang="en-US" altLang="ko-KR" sz="2400" dirty="0">
                <a:latin typeface="맑은 고딕"/>
              </a:rPr>
              <a:t> </a:t>
            </a:r>
            <a:r>
              <a:rPr lang="en-US" altLang="ko-KR" sz="2400" dirty="0" err="1">
                <a:latin typeface="맑은 고딕"/>
              </a:rPr>
              <a:t>설정하고</a:t>
            </a:r>
            <a:r>
              <a:rPr lang="en-US" altLang="ko-KR" sz="2400" dirty="0">
                <a:latin typeface="맑은 고딕"/>
              </a:rPr>
              <a:t>, </a:t>
            </a:r>
            <a:r>
              <a:rPr lang="en-US" altLang="ko-KR" sz="2400" dirty="0" err="1">
                <a:latin typeface="맑은 고딕"/>
              </a:rPr>
              <a:t>구동하는</a:t>
            </a:r>
            <a:r>
              <a:rPr lang="en-US" altLang="ko-KR" sz="2400" dirty="0">
                <a:latin typeface="맑은 고딕"/>
              </a:rPr>
              <a:t> </a:t>
            </a:r>
          </a:p>
          <a:p>
            <a:r>
              <a:rPr lang="en-US" altLang="ko-KR" sz="2400" dirty="0" err="1">
                <a:latin typeface="맑은 고딕"/>
              </a:rPr>
              <a:t>모든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en-US" altLang="ko-KR" sz="2400" dirty="0" err="1">
                <a:latin typeface="맑은 고딕"/>
              </a:rPr>
              <a:t>부분이</a:t>
            </a:r>
            <a:r>
              <a:rPr lang="en-US" altLang="ko-KR" sz="2400" dirty="0">
                <a:latin typeface="맑은 고딕"/>
              </a:rPr>
              <a:t> </a:t>
            </a:r>
            <a:r>
              <a:rPr lang="en-US" altLang="ko-KR" sz="2400" dirty="0" err="1">
                <a:latin typeface="맑은 고딕"/>
              </a:rPr>
              <a:t>시작됨</a:t>
            </a:r>
            <a:r>
              <a:rPr lang="en-US" altLang="ko-KR" sz="2400" dirty="0">
                <a:latin typeface="맑은 고딕"/>
              </a:rPr>
              <a:t>.</a:t>
            </a:r>
          </a:p>
        </p:txBody>
      </p:sp>
      <p:pic>
        <p:nvPicPr>
          <p:cNvPr id="10" name="그래픽 9" descr="인터넷 단색으로 채워진">
            <a:extLst>
              <a:ext uri="{FF2B5EF4-FFF2-40B4-BE49-F238E27FC236}">
                <a16:creationId xmlns:a16="http://schemas.microsoft.com/office/drawing/2014/main" id="{D44A1D17-ED71-D7F2-1A59-4B1B54AB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321" y="1673181"/>
            <a:ext cx="2534991" cy="2513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6F249C-89B8-56CA-B9C8-EA724D948029}"/>
              </a:ext>
            </a:extLst>
          </p:cNvPr>
          <p:cNvSpPr txBox="1"/>
          <p:nvPr/>
        </p:nvSpPr>
        <p:spPr>
          <a:xfrm>
            <a:off x="6611154" y="2543578"/>
            <a:ext cx="486445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>
                <a:latin typeface="Malgun Gothic"/>
              </a:rPr>
              <a:t>딥러닝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구조를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짜고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층을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설정</a:t>
            </a:r>
            <a:endParaRPr lang="en-US" altLang="ko-KR" sz="2400" dirty="0">
              <a:latin typeface="Malgun Gothic"/>
            </a:endParaRPr>
          </a:p>
          <a:p>
            <a:pPr marL="457200" indent="-457200">
              <a:buAutoNum type="arabicParenR"/>
            </a:pPr>
            <a:r>
              <a:rPr lang="ko-KR" altLang="en-US" sz="2400" dirty="0">
                <a:latin typeface="Malgun Gothic"/>
              </a:rPr>
              <a:t>모델을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컴파일</a:t>
            </a:r>
            <a:endParaRPr lang="en-US" altLang="ko-KR" sz="2400" dirty="0">
              <a:latin typeface="Malgun Gothic"/>
            </a:endParaRPr>
          </a:p>
          <a:p>
            <a:pPr marL="457200" indent="-457200">
              <a:buAutoNum type="arabicParenR"/>
            </a:pPr>
            <a:r>
              <a:rPr lang="ko-KR" altLang="en-US" sz="2400" dirty="0">
                <a:latin typeface="Malgun Gothic"/>
              </a:rPr>
              <a:t>모델을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실제로</a:t>
            </a:r>
            <a:r>
              <a:rPr lang="en-US" altLang="ko-KR" sz="2400" dirty="0">
                <a:latin typeface="Malgun Gothic"/>
              </a:rPr>
              <a:t> </a:t>
            </a:r>
            <a:r>
              <a:rPr lang="ko-KR" altLang="en-US" sz="2400" dirty="0">
                <a:latin typeface="Malgun Gothic"/>
              </a:rPr>
              <a:t>수행</a:t>
            </a:r>
            <a:endParaRPr lang="ko-KR" dirty="0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6C0454A6-7714-8345-FE33-F6008293702E}"/>
              </a:ext>
            </a:extLst>
          </p:cNvPr>
          <p:cNvSpPr/>
          <p:nvPr/>
        </p:nvSpPr>
        <p:spPr>
          <a:xfrm>
            <a:off x="536620" y="4266126"/>
            <a:ext cx="289774" cy="134154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3EC212D7-C7FB-B36C-8048-4C9F89B2FF90}"/>
              </a:ext>
            </a:extLst>
          </p:cNvPr>
          <p:cNvSpPr/>
          <p:nvPr/>
        </p:nvSpPr>
        <p:spPr>
          <a:xfrm rot="10800000">
            <a:off x="5935014" y="4266126"/>
            <a:ext cx="289774" cy="134154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03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22C1-079E-4CDE-B871-BDF486FB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0EB1124-7FD9-982F-28F1-F3FEC9FAE966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88162FA3-F397-76CE-B8D9-A53DF917D985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spc="-300">
                <a:solidFill>
                  <a:srgbClr val="EE7849"/>
                </a:solidFill>
              </a:rPr>
              <a:t>04</a:t>
            </a:r>
            <a:r>
              <a:rPr lang="en-US" altLang="ko-KR" sz="4000" spc="-300"/>
              <a:t> </a:t>
            </a:r>
            <a:r>
              <a:rPr lang="ko-KR" altLang="en-US" sz="4000" spc="-300" err="1"/>
              <a:t>pandas를</a:t>
            </a:r>
            <a:r>
              <a:rPr lang="ko-KR" altLang="en-US" sz="4000" spc="-30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7D6B17-9E3E-E7C3-26B7-B7DD4AB8D464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91F071-BDDD-DC83-21FD-8BB0814A686A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AA094C-42B2-16E2-48E4-EEC1E92655F2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DF718B-C8B1-49FC-FF58-36C867C630FB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619F49-CEE7-8A5E-809F-75ACAF75E786}"/>
              </a:ext>
            </a:extLst>
          </p:cNvPr>
          <p:cNvSpPr txBox="1"/>
          <p:nvPr/>
        </p:nvSpPr>
        <p:spPr>
          <a:xfrm>
            <a:off x="288758" y="884725"/>
            <a:ext cx="26262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 - 데이터 조사</a:t>
            </a: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D37CF38-E58A-B8E2-950B-7EF7B848C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35" t="72709" r="33001" b="19920"/>
          <a:stretch/>
        </p:blipFill>
        <p:spPr>
          <a:xfrm>
            <a:off x="533401" y="1600200"/>
            <a:ext cx="6121021" cy="947062"/>
          </a:xfrm>
          <a:prstGeom prst="rect">
            <a:avLst/>
          </a:prstGeom>
        </p:spPr>
      </p:pic>
      <p:pic>
        <p:nvPicPr>
          <p:cNvPr id="12" name="그림 11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23E5C29B-2AE5-8D6D-9B21-DFBA0C8BF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9" t="14441" r="30054" b="62751"/>
          <a:stretch/>
        </p:blipFill>
        <p:spPr>
          <a:xfrm>
            <a:off x="587829" y="2769326"/>
            <a:ext cx="7525952" cy="29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5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8C77C-EC43-F1A5-4E33-EF7206349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DBC61E-A758-EB77-6180-DC352061AD00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A8949F7B-725C-E24C-1470-DCF404023E4B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300" dirty="0" err="1"/>
              <a:t>pandas를</a:t>
            </a:r>
            <a:r>
              <a:rPr lang="ko-KR" altLang="en-US" sz="4000" spc="-300" dirty="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401F75-53F6-BEDF-E464-20BC9A544D60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1E85C5-2EBD-0676-8903-235BB0ED8CB6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201290-E39B-F27B-A038-2768F891A23C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45624D-7768-58A0-5D00-1633E47B354B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29E029-E4A7-8375-DB72-B86ED2CB248F}"/>
              </a:ext>
            </a:extLst>
          </p:cNvPr>
          <p:cNvSpPr txBox="1"/>
          <p:nvPr/>
        </p:nvSpPr>
        <p:spPr>
          <a:xfrm>
            <a:off x="288758" y="884725"/>
            <a:ext cx="268150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 - 데이터 조사</a:t>
            </a:r>
          </a:p>
        </p:txBody>
      </p:sp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45A924D6-5FF2-27BF-64C8-24E36600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2" t="47308" r="30689" b="45549"/>
          <a:stretch/>
        </p:blipFill>
        <p:spPr>
          <a:xfrm>
            <a:off x="293915" y="1371601"/>
            <a:ext cx="7198974" cy="1045726"/>
          </a:xfrm>
          <a:prstGeom prst="rect">
            <a:avLst/>
          </a:prstGeom>
        </p:spPr>
      </p:pic>
      <p:pic>
        <p:nvPicPr>
          <p:cNvPr id="11" name="그림 10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62669017-7AD1-58AF-C162-61DAF1967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2" t="60766" r="46424" b="11055"/>
          <a:stretch/>
        </p:blipFill>
        <p:spPr>
          <a:xfrm>
            <a:off x="3450772" y="2405744"/>
            <a:ext cx="3310954" cy="40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61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4F42F-10CA-91A0-94A7-7DFADFCAC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8E0803E-9B05-A127-CAC1-C308F5A2B3D2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2">
            <a:extLst>
              <a:ext uri="{FF2B5EF4-FFF2-40B4-BE49-F238E27FC236}">
                <a16:creationId xmlns:a16="http://schemas.microsoft.com/office/drawing/2014/main" id="{DCEC643B-63A8-BEF1-D05B-42413B3F6E6E}"/>
              </a:ext>
            </a:extLst>
          </p:cNvPr>
          <p:cNvSpPr txBox="1"/>
          <p:nvPr/>
        </p:nvSpPr>
        <p:spPr>
          <a:xfrm>
            <a:off x="288758" y="176467"/>
            <a:ext cx="860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300" dirty="0" err="1"/>
              <a:t>pandas를</a:t>
            </a:r>
            <a:r>
              <a:rPr lang="ko-KR" altLang="en-US" sz="4000" spc="-300" dirty="0"/>
              <a:t> 활용한 데이터 조사 및 가공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385AA-9DA0-8447-CA3E-1F9B611670AE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63E049-1EB7-8E01-CA35-5C7CBD93D96F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9AC7B6-7DE6-AF9B-4599-528FDF26BDAE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5CC5CC7-D398-37BB-3F35-376F54198178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719F95-460B-4B77-4DF2-EABC601E762C}"/>
              </a:ext>
            </a:extLst>
          </p:cNvPr>
          <p:cNvSpPr txBox="1"/>
          <p:nvPr/>
        </p:nvSpPr>
        <p:spPr>
          <a:xfrm>
            <a:off x="288758" y="884725"/>
            <a:ext cx="26508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Pandas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활용 - 데이터 가공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C5B980-C219-4771-0A0D-19CDB40FA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6" t="35530" r="32737" b="54728"/>
          <a:stretch/>
        </p:blipFill>
        <p:spPr>
          <a:xfrm>
            <a:off x="228600" y="1382486"/>
            <a:ext cx="7111767" cy="1394439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7E1DBE8-3497-29DF-2AA9-BF213BC14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57" t="67221" r="49839" b="5158"/>
          <a:stretch/>
        </p:blipFill>
        <p:spPr>
          <a:xfrm>
            <a:off x="4332515" y="2771502"/>
            <a:ext cx="3217197" cy="39044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948714-1C1C-A310-F12B-EEF88B9C7F9A}"/>
              </a:ext>
            </a:extLst>
          </p:cNvPr>
          <p:cNvCxnSpPr/>
          <p:nvPr/>
        </p:nvCxnSpPr>
        <p:spPr>
          <a:xfrm>
            <a:off x="4005943" y="2002972"/>
            <a:ext cx="762000" cy="10886"/>
          </a:xfrm>
          <a:prstGeom prst="straightConnector1">
            <a:avLst/>
          </a:prstGeom>
          <a:ln w="28575">
            <a:solidFill>
              <a:srgbClr val="E397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C139300-74CE-3A13-7FB9-5970651AA20B}"/>
              </a:ext>
            </a:extLst>
          </p:cNvPr>
          <p:cNvCxnSpPr>
            <a:cxnSpLocks/>
          </p:cNvCxnSpPr>
          <p:nvPr/>
        </p:nvCxnSpPr>
        <p:spPr>
          <a:xfrm>
            <a:off x="1752600" y="2394857"/>
            <a:ext cx="762000" cy="10886"/>
          </a:xfrm>
          <a:prstGeom prst="straightConnector1">
            <a:avLst/>
          </a:prstGeom>
          <a:ln w="28575">
            <a:solidFill>
              <a:srgbClr val="E397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32E869-3819-53CD-55CD-6D3311A3C96C}"/>
              </a:ext>
            </a:extLst>
          </p:cNvPr>
          <p:cNvCxnSpPr>
            <a:cxnSpLocks/>
          </p:cNvCxnSpPr>
          <p:nvPr/>
        </p:nvCxnSpPr>
        <p:spPr>
          <a:xfrm flipV="1">
            <a:off x="2612571" y="2373086"/>
            <a:ext cx="1077685" cy="43542"/>
          </a:xfrm>
          <a:prstGeom prst="straightConnector1">
            <a:avLst/>
          </a:prstGeom>
          <a:ln w="28575">
            <a:solidFill>
              <a:srgbClr val="E397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565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19410-9A35-4A93-7D11-53CD134C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2" y="314993"/>
            <a:ext cx="11016915" cy="1335589"/>
          </a:xfrm>
        </p:spPr>
        <p:txBody>
          <a:bodyPr/>
          <a:lstStyle/>
          <a:p>
            <a:r>
              <a:rPr lang="ko-KR" altLang="en-US" dirty="0"/>
              <a:t>5. matplotlib를 이용해 그래프로 표현하기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5D1A7-EA63-FD61-BE00-853E5B46299C}"/>
              </a:ext>
            </a:extLst>
          </p:cNvPr>
          <p:cNvSpPr txBox="1"/>
          <p:nvPr/>
        </p:nvSpPr>
        <p:spPr>
          <a:xfrm>
            <a:off x="220579" y="1754603"/>
            <a:ext cx="119714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Matplotlib </a:t>
            </a:r>
            <a:r>
              <a:rPr lang="ko-KR" altLang="en-US" sz="2400" dirty="0"/>
              <a:t>라이브러리 : </a:t>
            </a:r>
            <a:r>
              <a:rPr lang="ko-KR" altLang="en-US" sz="2400" err="1"/>
              <a:t>파이썬에서</a:t>
            </a:r>
            <a:r>
              <a:rPr lang="ko-KR" altLang="en-US" sz="2400" dirty="0"/>
              <a:t> 그래프를 그릴 때 가장 많이 사용되는 라이브러리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59DC4-9339-6E66-BADE-6FD134121FD6}"/>
              </a:ext>
            </a:extLst>
          </p:cNvPr>
          <p:cNvSpPr txBox="1"/>
          <p:nvPr/>
        </p:nvSpPr>
        <p:spPr>
          <a:xfrm>
            <a:off x="220579" y="2311065"/>
            <a:ext cx="99435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Seaborn </a:t>
            </a:r>
            <a:r>
              <a:rPr lang="ko-KR" altLang="en-US" sz="2400" dirty="0"/>
              <a:t>라이브러리</a:t>
            </a:r>
            <a:r>
              <a:rPr lang="en-US" sz="2400" dirty="0"/>
              <a:t> : </a:t>
            </a:r>
            <a:r>
              <a:rPr lang="ko-KR" altLang="en-US" sz="2400" dirty="0"/>
              <a:t>정교한</a:t>
            </a:r>
            <a:r>
              <a:rPr lang="en-US" sz="2400" dirty="0"/>
              <a:t> </a:t>
            </a:r>
            <a:r>
              <a:rPr lang="ko-KR" altLang="en-US" sz="2400" dirty="0"/>
              <a:t>그래프를</a:t>
            </a:r>
            <a:r>
              <a:rPr lang="en-US" sz="2400" dirty="0"/>
              <a:t> </a:t>
            </a:r>
            <a:r>
              <a:rPr lang="ko-KR" altLang="en-US" sz="2400" dirty="0"/>
              <a:t>그리게끔</a:t>
            </a:r>
            <a:r>
              <a:rPr lang="en-US" sz="2400" dirty="0"/>
              <a:t> </a:t>
            </a:r>
            <a:r>
              <a:rPr lang="ko-KR" altLang="en-US" sz="2400" dirty="0"/>
              <a:t>도와주는</a:t>
            </a:r>
            <a:r>
              <a:rPr lang="en-US" sz="2400" dirty="0"/>
              <a:t> </a:t>
            </a:r>
            <a:r>
              <a:rPr lang="ko-KR" altLang="en-US" sz="2400" dirty="0"/>
              <a:t>라이브러리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8D10A-FF39-0454-460C-AF108C3B3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7" y="2881814"/>
            <a:ext cx="5616743" cy="143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34BBC-4BB7-12D0-6D8F-014C1EE6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" y="5163302"/>
            <a:ext cx="4362450" cy="75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73FA3-28C0-2E25-DF0F-105C57E483B1}"/>
              </a:ext>
            </a:extLst>
          </p:cNvPr>
          <p:cNvSpPr txBox="1"/>
          <p:nvPr/>
        </p:nvSpPr>
        <p:spPr>
          <a:xfrm>
            <a:off x="340894" y="4647196"/>
            <a:ext cx="99435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 err="1"/>
              <a:t>그래프의</a:t>
            </a:r>
            <a:r>
              <a:rPr lang="en-US" altLang="ko-KR" sz="2400" dirty="0"/>
              <a:t> </a:t>
            </a:r>
            <a:r>
              <a:rPr lang="ko-KR" altLang="en-US" sz="2400" dirty="0"/>
              <a:t>크기 결정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919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4B519-7506-F6B8-BDB9-1CE40A15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0B038-5ADA-EC98-7C6A-DDA9D437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2" y="314993"/>
            <a:ext cx="11016915" cy="1335589"/>
          </a:xfrm>
        </p:spPr>
        <p:txBody>
          <a:bodyPr/>
          <a:lstStyle/>
          <a:p>
            <a:r>
              <a:rPr lang="ko-KR" altLang="en-US" dirty="0"/>
              <a:t>5. matplotlib를 이용해 그래프로 표현하기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FF4B3-F367-20B0-8B00-98488B08669D}"/>
              </a:ext>
            </a:extLst>
          </p:cNvPr>
          <p:cNvSpPr txBox="1"/>
          <p:nvPr/>
        </p:nvSpPr>
        <p:spPr>
          <a:xfrm>
            <a:off x="157914" y="1491414"/>
            <a:ext cx="12299781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dirty="0"/>
              <a:t>heatmap() </a:t>
            </a:r>
            <a:r>
              <a:rPr lang="ko-KR" altLang="en-US" sz="2300" dirty="0"/>
              <a:t>함수</a:t>
            </a:r>
            <a:r>
              <a:rPr lang="en-US" sz="2300" dirty="0"/>
              <a:t> : </a:t>
            </a:r>
            <a:r>
              <a:rPr lang="ko-KR" altLang="en-US" sz="2300" dirty="0"/>
              <a:t>두</a:t>
            </a:r>
            <a:r>
              <a:rPr lang="en-US" sz="2300" dirty="0"/>
              <a:t> </a:t>
            </a:r>
            <a:r>
              <a:rPr lang="ko-KR" altLang="en-US" sz="2300" err="1"/>
              <a:t>항목씩</a:t>
            </a:r>
            <a:r>
              <a:rPr lang="en-US" sz="2300" dirty="0"/>
              <a:t> </a:t>
            </a:r>
            <a:r>
              <a:rPr lang="ko-KR" altLang="en-US" sz="2300" dirty="0"/>
              <a:t>짝을</a:t>
            </a:r>
            <a:r>
              <a:rPr lang="en-US" sz="2300" dirty="0"/>
              <a:t> </a:t>
            </a:r>
            <a:r>
              <a:rPr lang="ko-KR" altLang="en-US" sz="2300" dirty="0"/>
              <a:t>지은</a:t>
            </a:r>
            <a:r>
              <a:rPr lang="en-US" altLang="ko-KR" sz="2300" dirty="0"/>
              <a:t> </a:t>
            </a:r>
            <a:r>
              <a:rPr lang="ko-KR" altLang="en-US" sz="2300" dirty="0"/>
              <a:t>뒤</a:t>
            </a:r>
            <a:r>
              <a:rPr lang="en-US" sz="2300" dirty="0"/>
              <a:t> </a:t>
            </a:r>
            <a:r>
              <a:rPr lang="ko-KR" altLang="en-US" sz="2300" dirty="0"/>
              <a:t>각각</a:t>
            </a:r>
            <a:r>
              <a:rPr lang="en-US" sz="2300" dirty="0"/>
              <a:t> </a:t>
            </a:r>
            <a:r>
              <a:rPr lang="ko-KR" altLang="en-US" sz="2300" dirty="0"/>
              <a:t>어떤</a:t>
            </a:r>
            <a:r>
              <a:rPr lang="en-US" sz="2300" dirty="0"/>
              <a:t> </a:t>
            </a:r>
            <a:r>
              <a:rPr lang="ko-KR" altLang="en-US" sz="2300" dirty="0"/>
              <a:t>패턴으로</a:t>
            </a:r>
            <a:r>
              <a:rPr lang="en-US" sz="2300" dirty="0"/>
              <a:t> </a:t>
            </a:r>
            <a:r>
              <a:rPr lang="ko-KR" altLang="en-US" sz="2300" dirty="0"/>
              <a:t>변화하는지를</a:t>
            </a:r>
            <a:r>
              <a:rPr lang="en-US" sz="2300" dirty="0"/>
              <a:t> </a:t>
            </a:r>
            <a:r>
              <a:rPr lang="ko-KR" altLang="en-US" sz="2300" dirty="0"/>
              <a:t>관찰하는</a:t>
            </a:r>
            <a:r>
              <a:rPr lang="en-US" sz="2300" dirty="0"/>
              <a:t> </a:t>
            </a:r>
            <a:r>
              <a:rPr lang="ko-KR" altLang="en-US" sz="2300" dirty="0"/>
              <a:t>함수</a:t>
            </a:r>
          </a:p>
          <a:p>
            <a:r>
              <a:rPr lang="ko-KR" altLang="en-US" sz="2300" dirty="0"/>
              <a:t>(두 항목이 전혀 다른 패턴으로 변화하고 있으면 0)</a:t>
            </a:r>
          </a:p>
          <a:p>
            <a:r>
              <a:rPr lang="ko-KR" altLang="en-US" sz="2300" dirty="0"/>
              <a:t>(서로 비슷한 패턴으로 변할수록 1에 가까운 값을 출력)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D1E6F-3D0E-35C9-CA07-8557D6B8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58" y="2867244"/>
            <a:ext cx="7399420" cy="835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B5096F-FE38-08F2-5414-AE3BC50B5946}"/>
              </a:ext>
            </a:extLst>
          </p:cNvPr>
          <p:cNvSpPr txBox="1"/>
          <p:nvPr/>
        </p:nvSpPr>
        <p:spPr>
          <a:xfrm>
            <a:off x="7850605" y="2779795"/>
            <a:ext cx="40105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vmax</a:t>
            </a:r>
            <a:r>
              <a:rPr lang="en-US" dirty="0"/>
              <a:t> : </a:t>
            </a:r>
            <a:r>
              <a:rPr lang="ko-KR" altLang="en-US" dirty="0"/>
              <a:t>색상의</a:t>
            </a:r>
            <a:r>
              <a:rPr lang="en-US" dirty="0"/>
              <a:t> </a:t>
            </a:r>
            <a:r>
              <a:rPr lang="ko-KR" altLang="en-US" dirty="0"/>
              <a:t>밝기</a:t>
            </a:r>
            <a:endParaRPr lang="en-US" altLang="ko-KR" dirty="0"/>
          </a:p>
          <a:p>
            <a:r>
              <a:rPr lang="ko-KR" altLang="en-US" dirty="0"/>
              <a:t>c</a:t>
            </a:r>
            <a:r>
              <a:rPr lang="en-US" altLang="ko-KR" dirty="0"/>
              <a:t>map : </a:t>
            </a:r>
            <a:r>
              <a:rPr lang="en-US" altLang="ko-KR" dirty="0" err="1"/>
              <a:t>미리</a:t>
            </a:r>
            <a:r>
              <a:rPr lang="en-US" altLang="ko-KR" dirty="0"/>
              <a:t> </a:t>
            </a:r>
            <a:r>
              <a:rPr lang="en-US" altLang="ko-KR" dirty="0" err="1"/>
              <a:t>정해진</a:t>
            </a:r>
            <a:r>
              <a:rPr lang="en-US" altLang="ko-KR" dirty="0"/>
              <a:t> matplotlib </a:t>
            </a:r>
            <a:r>
              <a:rPr lang="en-US" altLang="ko-KR" dirty="0" err="1"/>
              <a:t>색상의</a:t>
            </a:r>
            <a:r>
              <a:rPr lang="en-US" altLang="ko-KR" dirty="0"/>
              <a:t> </a:t>
            </a:r>
            <a:r>
              <a:rPr lang="en-US" altLang="ko-KR" dirty="0" err="1"/>
              <a:t>설정값을</a:t>
            </a:r>
            <a:r>
              <a:rPr lang="en-US" altLang="ko-KR" dirty="0"/>
              <a:t> </a:t>
            </a:r>
            <a:r>
              <a:rPr lang="en-US" altLang="ko-KR" dirty="0" err="1"/>
              <a:t>불러옴</a:t>
            </a:r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F5139-306B-F6DA-8D83-9DEAE86A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6" y="3700463"/>
            <a:ext cx="1995237" cy="44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6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B60C9-0692-F9F8-113B-0190D345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3" y="0"/>
            <a:ext cx="72342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0E5A1-B6DD-5691-59FB-2EA215E35625}"/>
              </a:ext>
            </a:extLst>
          </p:cNvPr>
          <p:cNvSpPr txBox="1"/>
          <p:nvPr/>
        </p:nvSpPr>
        <p:spPr>
          <a:xfrm>
            <a:off x="8053048" y="560294"/>
            <a:ext cx="3001701" cy="8309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당뇨병 발병여부를 가리키는 </a:t>
            </a:r>
            <a:r>
              <a:rPr lang="ko-KR" altLang="en-US" sz="2400" b="1" err="1">
                <a:solidFill>
                  <a:srgbClr val="C00000"/>
                </a:solidFill>
              </a:rPr>
              <a:t>class</a:t>
            </a:r>
            <a:r>
              <a:rPr lang="ko-KR" altLang="en-US" sz="2400" b="1" dirty="0">
                <a:solidFill>
                  <a:srgbClr val="C00000"/>
                </a:solidFill>
              </a:rPr>
              <a:t> 항목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6AACE-7CCF-CF5A-E556-809FA9584937}"/>
              </a:ext>
            </a:extLst>
          </p:cNvPr>
          <p:cNvSpPr txBox="1"/>
          <p:nvPr/>
        </p:nvSpPr>
        <p:spPr>
          <a:xfrm>
            <a:off x="7993481" y="2827421"/>
            <a:ext cx="36570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/>
              <a:t>Plasma</a:t>
            </a:r>
            <a:r>
              <a:rPr lang="ko-KR" altLang="en-US" sz="2400" dirty="0"/>
              <a:t> 항목이 </a:t>
            </a:r>
            <a:r>
              <a:rPr lang="ko-KR" altLang="en-US" sz="2400" err="1"/>
              <a:t>class</a:t>
            </a:r>
            <a:r>
              <a:rPr lang="ko-KR" altLang="en-US" sz="2400" dirty="0"/>
              <a:t> 항목과 가장 상관관계가 높음(</a:t>
            </a:r>
            <a:r>
              <a:rPr lang="ko-KR" altLang="en-US" sz="2400" err="1"/>
              <a:t>Age</a:t>
            </a:r>
            <a:r>
              <a:rPr lang="ko-KR" altLang="en-US" sz="2400" dirty="0"/>
              <a:t> 제외)</a:t>
            </a:r>
          </a:p>
        </p:txBody>
      </p:sp>
    </p:spTree>
    <p:extLst>
      <p:ext uri="{BB962C8B-B14F-4D97-AF65-F5344CB8AC3E}">
        <p14:creationId xmlns:p14="http://schemas.microsoft.com/office/powerpoint/2010/main" val="379910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08B90-082E-F6EE-8FBF-CD4A3784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DBE34-2B9F-A6D9-AAFE-2870D20F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2" y="314993"/>
            <a:ext cx="11016915" cy="1335589"/>
          </a:xfrm>
        </p:spPr>
        <p:txBody>
          <a:bodyPr/>
          <a:lstStyle/>
          <a:p>
            <a:r>
              <a:rPr lang="ko-KR" altLang="en-US" dirty="0"/>
              <a:t>5. matplotlib를 이용해 그래프로 표현하기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C3107-502C-5971-FDD5-E33D1C54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36" y="1876882"/>
            <a:ext cx="5874124" cy="1553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E9B98-96AF-BC26-E772-FD789CD5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440" y="3015480"/>
            <a:ext cx="7227795" cy="35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2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4C4-EEC3-E958-B9F7-7FA9838D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ko-KR" altLang="en-US" dirty="0"/>
              <a:t>피마</a:t>
            </a:r>
            <a:r>
              <a:rPr lang="en-US" dirty="0"/>
              <a:t> </a:t>
            </a:r>
            <a:r>
              <a:rPr lang="ko-KR" altLang="en-US" dirty="0"/>
              <a:t>인디언의</a:t>
            </a:r>
            <a:r>
              <a:rPr lang="en-US" dirty="0"/>
              <a:t> </a:t>
            </a:r>
            <a:r>
              <a:rPr lang="ko-KR" altLang="en-US" dirty="0"/>
              <a:t>당뇨병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9B0FD-A261-33DA-B498-14E18C8C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41" y="1956547"/>
            <a:ext cx="3962400" cy="16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DBD6D-351F-8145-17D7-562740940DF3}"/>
              </a:ext>
            </a:extLst>
          </p:cNvPr>
          <p:cNvSpPr txBox="1"/>
          <p:nvPr/>
        </p:nvSpPr>
        <p:spPr>
          <a:xfrm>
            <a:off x="5006080" y="2088422"/>
            <a:ext cx="56328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Seed</a:t>
            </a:r>
            <a:r>
              <a:rPr lang="ko-KR" altLang="en-US" sz="2400" dirty="0"/>
              <a:t>값</a:t>
            </a:r>
            <a:r>
              <a:rPr lang="en-US" sz="2400" dirty="0"/>
              <a:t> : </a:t>
            </a:r>
            <a:r>
              <a:rPr lang="ko-KR" altLang="en-US" sz="2400" dirty="0"/>
              <a:t>랜덤</a:t>
            </a:r>
            <a:r>
              <a:rPr lang="en-US" sz="2400" dirty="0"/>
              <a:t> </a:t>
            </a:r>
            <a:r>
              <a:rPr lang="en-US" sz="2400" err="1"/>
              <a:t>테이블</a:t>
            </a:r>
            <a:r>
              <a:rPr lang="en-US" sz="2400" dirty="0"/>
              <a:t> </a:t>
            </a:r>
            <a:r>
              <a:rPr lang="en-US" sz="2400" err="1"/>
              <a:t>중에서</a:t>
            </a:r>
            <a:r>
              <a:rPr lang="en-US" sz="2400" dirty="0"/>
              <a:t> </a:t>
            </a:r>
            <a:r>
              <a:rPr lang="ko-KR" altLang="en-US" sz="2400" dirty="0"/>
              <a:t>몇</a:t>
            </a:r>
            <a:r>
              <a:rPr lang="en-US" altLang="ko-KR" sz="2400" dirty="0"/>
              <a:t> </a:t>
            </a:r>
            <a:r>
              <a:rPr lang="ko-KR" altLang="en-US" sz="2400" dirty="0"/>
              <a:t>번째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테이블을</a:t>
            </a:r>
            <a:r>
              <a:rPr lang="en-US" sz="2400" dirty="0"/>
              <a:t> </a:t>
            </a:r>
            <a:r>
              <a:rPr lang="ko-KR" altLang="en-US" sz="2400" dirty="0"/>
              <a:t>불러와</a:t>
            </a:r>
            <a:r>
              <a:rPr lang="en-US" sz="2400" dirty="0"/>
              <a:t> </a:t>
            </a:r>
            <a:r>
              <a:rPr lang="ko-KR" altLang="en-US" sz="2400" dirty="0"/>
              <a:t>쓸지를</a:t>
            </a:r>
            <a:r>
              <a:rPr lang="en-US" sz="2400" dirty="0"/>
              <a:t> </a:t>
            </a:r>
            <a:r>
              <a:rPr lang="ko-KR" altLang="en-US" sz="2400" dirty="0"/>
              <a:t>정하는</a:t>
            </a:r>
            <a:r>
              <a:rPr lang="en-US" sz="2400" dirty="0"/>
              <a:t> 것</a:t>
            </a:r>
            <a:endParaRPr lang="en-US" altLang="ko-KR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8CC756-1D55-872D-8691-7C42D1255765}"/>
              </a:ext>
            </a:extLst>
          </p:cNvPr>
          <p:cNvCxnSpPr/>
          <p:nvPr/>
        </p:nvCxnSpPr>
        <p:spPr>
          <a:xfrm flipH="1" flipV="1">
            <a:off x="4349917" y="3497681"/>
            <a:ext cx="579521" cy="559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5219E7-351F-A80F-2425-E9B94E48DC08}"/>
              </a:ext>
            </a:extLst>
          </p:cNvPr>
          <p:cNvSpPr txBox="1"/>
          <p:nvPr/>
        </p:nvSpPr>
        <p:spPr>
          <a:xfrm>
            <a:off x="5090861" y="4128334"/>
            <a:ext cx="2366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err="1"/>
              <a:t>텐서플로</a:t>
            </a:r>
            <a:r>
              <a:rPr lang="ko-KR" altLang="en-US" sz="2000" dirty="0"/>
              <a:t> </a:t>
            </a:r>
            <a:r>
              <a:rPr lang="ko-KR" altLang="en-US" sz="2000" err="1"/>
              <a:t>seed</a:t>
            </a:r>
            <a:r>
              <a:rPr lang="ko-KR" altLang="en-US" sz="2000" dirty="0"/>
              <a:t> 값</a:t>
            </a:r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4E31E6-6359-977B-580E-A6991F2E73BB}"/>
              </a:ext>
            </a:extLst>
          </p:cNvPr>
          <p:cNvCxnSpPr>
            <a:cxnSpLocks/>
          </p:cNvCxnSpPr>
          <p:nvPr/>
        </p:nvCxnSpPr>
        <p:spPr>
          <a:xfrm flipH="1" flipV="1">
            <a:off x="3888706" y="2755733"/>
            <a:ext cx="1231231" cy="5093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9059DA-86C2-225B-82AD-0904E731FC41}"/>
              </a:ext>
            </a:extLst>
          </p:cNvPr>
          <p:cNvSpPr txBox="1"/>
          <p:nvPr/>
        </p:nvSpPr>
        <p:spPr>
          <a:xfrm>
            <a:off x="5161045" y="3155781"/>
            <a:ext cx="236621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 err="1"/>
              <a:t>넘파이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seed</a:t>
            </a:r>
            <a:r>
              <a:rPr lang="ko-KR" altLang="en-US" sz="2000" dirty="0"/>
              <a:t> 값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9528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D330-F4C9-C8F3-1C98-4A376C68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D40E-8D1E-6FCA-A337-CC1D5626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ko-KR" altLang="en-US" dirty="0"/>
              <a:t>피마</a:t>
            </a:r>
            <a:r>
              <a:rPr lang="en-US" dirty="0"/>
              <a:t> </a:t>
            </a:r>
            <a:r>
              <a:rPr lang="ko-KR" altLang="en-US" dirty="0"/>
              <a:t>인디언의</a:t>
            </a:r>
            <a:r>
              <a:rPr lang="en-US" dirty="0"/>
              <a:t> </a:t>
            </a:r>
            <a:r>
              <a:rPr lang="ko-KR" altLang="en-US" dirty="0"/>
              <a:t>당뇨병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2B5C1-3FA6-32EF-C69C-A7D58675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0" y="1389529"/>
            <a:ext cx="6905170" cy="54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1BDD-0E86-1427-53AD-DAC20B59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D643-9CAF-0289-4F9C-CECAE34B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ko-KR" altLang="en-US" dirty="0"/>
              <a:t>피마</a:t>
            </a:r>
            <a:r>
              <a:rPr lang="en-US" dirty="0"/>
              <a:t> </a:t>
            </a:r>
            <a:r>
              <a:rPr lang="ko-KR" altLang="en-US" dirty="0"/>
              <a:t>인디언의</a:t>
            </a:r>
            <a:r>
              <a:rPr lang="en-US" dirty="0"/>
              <a:t> </a:t>
            </a:r>
            <a:r>
              <a:rPr lang="ko-KR" altLang="en-US" dirty="0"/>
              <a:t>당뇨병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4A066-AA05-0EF9-38D6-5002859E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8" y="1445559"/>
            <a:ext cx="5935577" cy="5109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FC93F-C2E5-B931-1CE7-304267CC34FE}"/>
              </a:ext>
            </a:extLst>
          </p:cNvPr>
          <p:cNvSpPr txBox="1"/>
          <p:nvPr/>
        </p:nvSpPr>
        <p:spPr>
          <a:xfrm>
            <a:off x="6446184" y="4451536"/>
            <a:ext cx="404267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/>
              <a:t>이항 분류 문제 -&gt; </a:t>
            </a:r>
            <a:endParaRPr lang="en-US" altLang="ko-KR" sz="2000"/>
          </a:p>
          <a:p>
            <a:r>
              <a:rPr lang="ko-KR" altLang="en-US" sz="2000" dirty="0"/>
              <a:t>오차 함수 :</a:t>
            </a:r>
            <a:r>
              <a:rPr lang="ko-KR" altLang="en-US" sz="2000" dirty="0" err="1"/>
              <a:t>binary_crossentropy</a:t>
            </a:r>
            <a:endParaRPr lang="ko-KR" altLang="en-US" sz="2000" dirty="0"/>
          </a:p>
          <a:p>
            <a:r>
              <a:rPr lang="ko-KR" altLang="en-US" sz="2000" dirty="0"/>
              <a:t>최적화 함수 : </a:t>
            </a:r>
            <a:r>
              <a:rPr lang="ko-KR" altLang="en-US" sz="2000" err="1"/>
              <a:t>adam</a:t>
            </a:r>
            <a:endParaRPr lang="ko-KR" altLang="en-US" sz="2000"/>
          </a:p>
          <a:p>
            <a:r>
              <a:rPr lang="ko-KR" altLang="en-US" sz="2000" err="1"/>
              <a:t>Epochs</a:t>
            </a:r>
            <a:r>
              <a:rPr lang="ko-KR" altLang="en-US" sz="2000" dirty="0"/>
              <a:t> = 200</a:t>
            </a:r>
          </a:p>
          <a:p>
            <a:r>
              <a:rPr lang="ko-KR" altLang="en-US" sz="2000" dirty="0"/>
              <a:t>한 번에 입력되는 입력 값 : 10개</a:t>
            </a:r>
          </a:p>
        </p:txBody>
      </p:sp>
    </p:spTree>
    <p:extLst>
      <p:ext uri="{BB962C8B-B14F-4D97-AF65-F5344CB8AC3E}">
        <p14:creationId xmlns:p14="http://schemas.microsoft.com/office/powerpoint/2010/main" val="659398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88598-C352-FDCD-86AD-59EC8E34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C67556-87FC-C022-48C3-C735FB3B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B0EA02-3506-3CBF-CADC-3FFDB856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ko-KR" altLang="en-US" sz="3600" b="1" dirty="0"/>
              <a:t>모델의 정의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1DDE9-44AE-8787-E6F0-54E91B63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2D007-3363-2127-4560-0E15F118C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71725-96FE-B0B1-FC6F-A7606DE0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63" y="2461245"/>
            <a:ext cx="4866440" cy="786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D9CC3-BBF5-188F-98C4-38434DB95D8C}"/>
              </a:ext>
            </a:extLst>
          </p:cNvPr>
          <p:cNvSpPr txBox="1"/>
          <p:nvPr/>
        </p:nvSpPr>
        <p:spPr>
          <a:xfrm>
            <a:off x="837125" y="3804631"/>
            <a:ext cx="7689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altLang="ko-KR" sz="2400" dirty="0">
                <a:latin typeface="맑은 고딕"/>
                <a:ea typeface="D2Coding ligature"/>
                <a:cs typeface="맑은 고딕"/>
              </a:rPr>
              <a:t>-&gt;</a:t>
            </a:r>
            <a:r>
              <a:rPr lang="ko-KR" sz="2400" baseline="0" dirty="0">
                <a:latin typeface="맑은 고딕"/>
                <a:ea typeface="D2Coding ligature"/>
                <a:cs typeface="맑은 고딕"/>
              </a:rPr>
              <a:t> </a:t>
            </a:r>
            <a:r>
              <a:rPr lang="ko-KR" sz="2400" baseline="0" err="1">
                <a:latin typeface="맑은 고딕"/>
                <a:ea typeface="D2Coding ligature"/>
                <a:cs typeface="맑은 고딕"/>
              </a:rPr>
              <a:t>딥러닝의</a:t>
            </a:r>
            <a:r>
              <a:rPr lang="ko-KR" sz="2400" baseline="0" dirty="0">
                <a:latin typeface="맑은 고딕"/>
                <a:ea typeface="D2Coding ligature"/>
                <a:cs typeface="맑은 고딕"/>
              </a:rPr>
              <a:t> 구조를 짜고 층을 설정하는 부분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300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1163-59D8-5E1A-AC49-FE3607C1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7FE3D-1E68-DD6B-5022-954FCC2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F5CBB-FFB4-09F4-C4E6-BAA3FD30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EE73F6-8DA3-4F49-57C8-B39047A40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C4E153-A954-08F4-F43C-3CFD13B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ko-KR" altLang="en-US" sz="3600" b="1" dirty="0"/>
              <a:t>모델의 정의</a:t>
            </a:r>
            <a:r>
              <a:rPr lang="ko-KR" altLang="en-US" sz="4000" b="1" dirty="0"/>
              <a:t> - </a:t>
            </a:r>
            <a:r>
              <a:rPr lang="ko-KR" altLang="en-US" sz="4000" b="1" err="1"/>
              <a:t>add</a:t>
            </a:r>
            <a:r>
              <a:rPr lang="ko-KR" altLang="en-US" sz="4000" b="1" dirty="0"/>
              <a:t>(), </a:t>
            </a:r>
            <a:r>
              <a:rPr lang="ko-KR" altLang="en-US" sz="4000" b="1" err="1"/>
              <a:t>은닉층</a:t>
            </a:r>
            <a:endParaRPr lang="ko-KR" altLang="en-US" sz="40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65038-3325-FC3B-4A85-957BDBF7C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EFCF6E-53FF-E6E7-FE89-94609F13F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FB8E2-8C47-678C-7DDE-8F84EBDEB4EF}"/>
              </a:ext>
            </a:extLst>
          </p:cNvPr>
          <p:cNvSpPr>
            <a:spLocks/>
          </p:cNvSpPr>
          <p:nvPr/>
        </p:nvSpPr>
        <p:spPr>
          <a:xfrm>
            <a:off x="840659" y="3020794"/>
            <a:ext cx="11011441" cy="2806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/>
              <a:t>-&gt;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새롭게 층을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추가하는 </a:t>
            </a:r>
            <a:r>
              <a:rPr lang="ko-KR" altLang="en-US" sz="2200" dirty="0"/>
              <a:t>부분</a:t>
            </a:r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/>
              <a:t>&lt;</a:t>
            </a:r>
            <a:r>
              <a:rPr lang="ko-KR" altLang="en-US" sz="2200" dirty="0" err="1"/>
              <a:t>은닉층</a:t>
            </a:r>
            <a:r>
              <a:rPr lang="ko-KR" altLang="en-US" sz="2200" dirty="0"/>
              <a:t>(</a:t>
            </a:r>
            <a:r>
              <a:rPr lang="ko-KR" altLang="en-US" sz="2200" dirty="0" err="1"/>
              <a:t>입력층</a:t>
            </a:r>
            <a:r>
              <a:rPr lang="ko-KR" altLang="en-US" sz="2200" dirty="0"/>
              <a:t>)의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뉴런 + 출력층의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뉴런&gt; -&gt; 2개의 코드가 입력됨.</a:t>
            </a:r>
            <a:endParaRPr lang="ko-KR" sz="2200" dirty="0"/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endParaRPr lang="ko-KR" altLang="en-US" sz="2200" dirty="0"/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 err="1"/>
              <a:t>Dense의</a:t>
            </a:r>
            <a:r>
              <a:rPr lang="ko-KR" altLang="en-US" sz="2200" dirty="0"/>
              <a:t> 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첫번째 인자로 입력되는 </a:t>
            </a:r>
            <a:r>
              <a:rPr lang="ko-KR" altLang="en-US" sz="2200" dirty="0"/>
              <a:t>숫자는 출력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노드의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수</a:t>
            </a:r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/>
              <a:t>두번째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인자로 입력된</a:t>
            </a:r>
            <a:r>
              <a:rPr lang="ko-KR" altLang="en-US" sz="2200" dirty="0"/>
              <a:t> </a:t>
            </a:r>
            <a:r>
              <a:rPr lang="ko-KR" altLang="en-US" sz="2200" kern="1200" dirty="0" err="1">
                <a:latin typeface="+mn-lt"/>
                <a:ea typeface="+mn-ea"/>
                <a:cs typeface="+mn-cs"/>
              </a:rPr>
              <a:t>input_dim</a:t>
            </a:r>
            <a:r>
              <a:rPr lang="ko-KR" altLang="en-US" sz="2200" dirty="0" err="1"/>
              <a:t>는</a:t>
            </a:r>
            <a:r>
              <a:rPr lang="ko-KR" altLang="en-US" sz="2200" dirty="0"/>
              <a:t> 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입력 </a:t>
            </a:r>
            <a:r>
              <a:rPr lang="ko-KR" altLang="en-US" sz="2200" dirty="0"/>
              <a:t>노드의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수</a:t>
            </a:r>
            <a:endParaRPr lang="ko-KR" sz="2200" dirty="0"/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r>
              <a:rPr lang="ko-KR" altLang="en-US" sz="2200" dirty="0"/>
              <a:t>세번째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인자로 입력된 </a:t>
            </a:r>
            <a:r>
              <a:rPr lang="ko-KR" altLang="en-US" sz="2200" kern="1200" err="1">
                <a:latin typeface="+mn-lt"/>
                <a:ea typeface="+mn-ea"/>
                <a:cs typeface="+mn-cs"/>
              </a:rPr>
              <a:t>activation</a:t>
            </a:r>
            <a:r>
              <a:rPr lang="ko-KR" altLang="en-US" sz="2200" err="1"/>
              <a:t>을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kern="1200" err="1">
                <a:latin typeface="+mn-lt"/>
                <a:ea typeface="+mn-ea"/>
                <a:cs typeface="+mn-cs"/>
              </a:rPr>
              <a:t>relu로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ko-KR" altLang="en-US" sz="2200" dirty="0"/>
              <a:t>설정: 은닉층에</a:t>
            </a:r>
            <a:r>
              <a:rPr lang="ko-KR" altLang="en-US" sz="2200" kern="1200" dirty="0">
                <a:latin typeface="+mn-lt"/>
                <a:ea typeface="+mn-ea"/>
                <a:cs typeface="+mn-cs"/>
              </a:rPr>
              <a:t> 주로 사용되는 활성화 </a:t>
            </a:r>
            <a:r>
              <a:rPr lang="ko-KR" altLang="en-US" sz="2200" dirty="0"/>
              <a:t>함수</a:t>
            </a:r>
          </a:p>
          <a:p>
            <a:pPr defTabSz="777240">
              <a:lnSpc>
                <a:spcPct val="90000"/>
              </a:lnSpc>
              <a:spcAft>
                <a:spcPts val="600"/>
              </a:spcAft>
            </a:pPr>
            <a:endParaRPr lang="ko-KR" altLang="en-US" sz="1700" kern="1200">
              <a:latin typeface="+mn-lt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01E355-B093-084C-4F6C-3A6A4F1F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9" y="2109774"/>
            <a:ext cx="10269319" cy="5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54685-4614-E331-0311-324B7E7C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7088B8-6C82-88D1-0ACB-C39EABB5C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3B70BD-203A-EF12-36CD-DC1E0EE4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ko-KR" altLang="en-US" sz="3600" b="1" dirty="0"/>
              <a:t>모델의 정의 - </a:t>
            </a:r>
            <a:r>
              <a:rPr lang="ko-KR" altLang="en-US" sz="3600" b="1" dirty="0" err="1"/>
              <a:t>add</a:t>
            </a:r>
            <a:r>
              <a:rPr lang="ko-KR" altLang="en-US" sz="3600" b="1" dirty="0"/>
              <a:t>(), </a:t>
            </a:r>
            <a:r>
              <a:rPr lang="ko-KR" altLang="en-US" sz="3600" b="1" dirty="0" err="1"/>
              <a:t>출력층</a:t>
            </a:r>
            <a:r>
              <a:rPr lang="ko-KR" altLang="en-US" sz="3600" b="1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07A4A0-F009-883E-9332-B645B2AB4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1A0B40-1BA7-75F6-50AB-AEBEAB865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1AB78-65BA-40DC-D72F-52A36F80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0" y="2210102"/>
            <a:ext cx="8597168" cy="52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3CB2E-AE1C-B02A-6A36-7C4F76429803}"/>
              </a:ext>
            </a:extLst>
          </p:cNvPr>
          <p:cNvSpPr txBox="1"/>
          <p:nvPr/>
        </p:nvSpPr>
        <p:spPr>
          <a:xfrm>
            <a:off x="842494" y="3174105"/>
            <a:ext cx="11003386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200" dirty="0">
                <a:ea typeface="+mn-lt"/>
                <a:cs typeface="+mn-lt"/>
              </a:rPr>
              <a:t>첫번째 인자인 1의 값은 </a:t>
            </a:r>
            <a:r>
              <a:rPr lang="ko-KR" altLang="en-US" sz="2200" dirty="0" err="1">
                <a:ea typeface="+mn-lt"/>
                <a:cs typeface="+mn-lt"/>
              </a:rPr>
              <a:t>출력층</a:t>
            </a:r>
            <a:r>
              <a:rPr lang="ko-KR" altLang="en-US" sz="2200" dirty="0">
                <a:ea typeface="+mn-lt"/>
                <a:cs typeface="+mn-lt"/>
              </a:rPr>
              <a:t> 노드의 수</a:t>
            </a:r>
            <a:endParaRPr lang="ko-KR" sz="2200" dirty="0">
              <a:ea typeface="+mn-lt"/>
              <a:cs typeface="+mn-lt"/>
            </a:endParaRPr>
          </a:p>
          <a:p>
            <a:r>
              <a:rPr lang="ko-KR" sz="2200" dirty="0" err="1">
                <a:ea typeface="+mn-lt"/>
                <a:cs typeface="+mn-lt"/>
              </a:rPr>
              <a:t>activation</a:t>
            </a:r>
            <a:r>
              <a:rPr lang="ko-KR" altLang="en-US" sz="2200" dirty="0" err="1">
                <a:ea typeface="+mn-lt"/>
                <a:cs typeface="+mn-lt"/>
              </a:rPr>
              <a:t>을</a:t>
            </a:r>
            <a:r>
              <a:rPr lang="ko-KR" sz="2200" dirty="0">
                <a:ea typeface="+mn-lt"/>
                <a:cs typeface="+mn-lt"/>
              </a:rPr>
              <a:t> </a:t>
            </a:r>
            <a:r>
              <a:rPr lang="ko-KR" sz="2200" dirty="0" err="1">
                <a:ea typeface="+mn-lt"/>
                <a:cs typeface="+mn-lt"/>
              </a:rPr>
              <a:t>sigmoid로</a:t>
            </a:r>
            <a:r>
              <a:rPr lang="ko-KR" sz="2200" dirty="0">
                <a:ea typeface="+mn-lt"/>
                <a:cs typeface="+mn-lt"/>
              </a:rPr>
              <a:t> </a:t>
            </a:r>
            <a:r>
              <a:rPr lang="ko-KR" altLang="en-US" sz="2200" dirty="0">
                <a:ea typeface="+mn-lt"/>
                <a:cs typeface="+mn-lt"/>
              </a:rPr>
              <a:t>설정: 이진</a:t>
            </a:r>
            <a:r>
              <a:rPr lang="ko-KR" sz="2200" dirty="0">
                <a:ea typeface="+mn-lt"/>
                <a:cs typeface="+mn-lt"/>
              </a:rPr>
              <a:t> 분류 문제에서 </a:t>
            </a:r>
            <a:r>
              <a:rPr lang="ko-KR" altLang="en-US" sz="2200" dirty="0">
                <a:ea typeface="+mn-lt"/>
                <a:cs typeface="+mn-lt"/>
              </a:rPr>
              <a:t>출력층에</a:t>
            </a:r>
            <a:r>
              <a:rPr lang="ko-KR" sz="2200" dirty="0">
                <a:ea typeface="+mn-lt"/>
                <a:cs typeface="+mn-lt"/>
              </a:rPr>
              <a:t> 주로 사용되는 활성화함수</a:t>
            </a:r>
          </a:p>
          <a:p>
            <a:endParaRPr lang="ko-KR" sz="2200" dirty="0">
              <a:latin typeface="D2Coding ligature"/>
              <a:ea typeface="Malgun Gothic"/>
            </a:endParaRPr>
          </a:p>
          <a:p>
            <a:r>
              <a:rPr lang="ko-KR" sz="2200" dirty="0">
                <a:latin typeface="Malgun Gothic"/>
                <a:ea typeface="Malgun Gothic"/>
              </a:rPr>
              <a:t>두번째로 사용된 </a:t>
            </a:r>
            <a:r>
              <a:rPr lang="ko-KR" sz="2200" dirty="0" err="1">
                <a:latin typeface="Malgun Gothic"/>
                <a:ea typeface="Malgun Gothic"/>
              </a:rPr>
              <a:t>dense에서</a:t>
            </a:r>
            <a:r>
              <a:rPr lang="ko-KR" sz="2200" dirty="0">
                <a:latin typeface="Malgun Gothic"/>
                <a:ea typeface="Malgun Gothic"/>
              </a:rPr>
              <a:t> </a:t>
            </a:r>
            <a:r>
              <a:rPr lang="ko-KR" sz="2200" dirty="0" err="1">
                <a:latin typeface="Malgun Gothic"/>
                <a:ea typeface="Malgun Gothic"/>
              </a:rPr>
              <a:t>i</a:t>
            </a:r>
            <a:r>
              <a:rPr lang="en-US" altLang="ko-KR" sz="2200" dirty="0" err="1">
                <a:latin typeface="Malgun Gothic"/>
                <a:ea typeface="Malgun Gothic"/>
              </a:rPr>
              <a:t>nput</a:t>
            </a:r>
            <a:r>
              <a:rPr lang="ko-KR" sz="2200" dirty="0">
                <a:latin typeface="Malgun Gothic"/>
                <a:ea typeface="Malgun Gothic"/>
              </a:rPr>
              <a:t>_</a:t>
            </a:r>
            <a:r>
              <a:rPr lang="ko-KR" sz="2200" dirty="0" err="1">
                <a:latin typeface="Malgun Gothic"/>
                <a:ea typeface="Malgun Gothic"/>
              </a:rPr>
              <a:t>dim의</a:t>
            </a:r>
            <a:r>
              <a:rPr lang="ko-KR" sz="2200" dirty="0">
                <a:latin typeface="Malgun Gothic"/>
                <a:ea typeface="Malgun Gothic"/>
              </a:rPr>
              <a:t> 인자가 없는 이유는</a:t>
            </a:r>
            <a:endParaRPr lang="en-US" altLang="ko-KR" sz="2200" dirty="0">
              <a:latin typeface="Malgun Gothic"/>
              <a:ea typeface="Malgun Gothic"/>
            </a:endParaRPr>
          </a:p>
          <a:p>
            <a:r>
              <a:rPr lang="ko-KR" sz="2200" dirty="0">
                <a:latin typeface="Malgun Gothic"/>
                <a:ea typeface="Malgun Gothic"/>
              </a:rPr>
              <a:t>이미 이전 층인 은닉층의 뉴런 수가 30개인 것을 알고 있기 때문.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89999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도표, 라인, 원, 종이접기이(가) 표시된 사진&#10;&#10;자동 생성된 설명">
            <a:extLst>
              <a:ext uri="{FF2B5EF4-FFF2-40B4-BE49-F238E27FC236}">
                <a16:creationId xmlns:a16="http://schemas.microsoft.com/office/drawing/2014/main" id="{AC496DF7-52D0-9C06-2E07-DDC3943F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96" y="515487"/>
            <a:ext cx="8196360" cy="495344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02233-712F-0313-6A5E-6C2371221771}"/>
              </a:ext>
            </a:extLst>
          </p:cNvPr>
          <p:cNvSpPr txBox="1"/>
          <p:nvPr/>
        </p:nvSpPr>
        <p:spPr>
          <a:xfrm>
            <a:off x="2085002" y="5536421"/>
            <a:ext cx="696599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7030A0"/>
                </a:solidFill>
              </a:rPr>
              <a:t>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347D1-C81E-7A6C-B654-493D357B20C8}"/>
              </a:ext>
            </a:extLst>
          </p:cNvPr>
          <p:cNvSpPr txBox="1"/>
          <p:nvPr/>
        </p:nvSpPr>
        <p:spPr>
          <a:xfrm>
            <a:off x="4930864" y="5536909"/>
            <a:ext cx="697606" cy="5955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7030A0"/>
                </a:solidFill>
              </a:rPr>
              <a:t>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6F18C-717C-085F-1BCC-0E031C9C3E50}"/>
              </a:ext>
            </a:extLst>
          </p:cNvPr>
          <p:cNvSpPr txBox="1"/>
          <p:nvPr/>
        </p:nvSpPr>
        <p:spPr>
          <a:xfrm>
            <a:off x="7605577" y="5538587"/>
            <a:ext cx="375635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D6E80-86A7-9D83-28A9-43F90C1E1BDC}"/>
              </a:ext>
            </a:extLst>
          </p:cNvPr>
          <p:cNvSpPr txBox="1"/>
          <p:nvPr/>
        </p:nvSpPr>
        <p:spPr>
          <a:xfrm>
            <a:off x="10344016" y="2853475"/>
            <a:ext cx="42393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720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0EBEB1-D74C-61A2-7083-F3901FD9F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17" y="1690688"/>
            <a:ext cx="8598342" cy="9779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1CBE2-9FFB-AB5C-F6D1-1819992D1075}"/>
              </a:ext>
            </a:extLst>
          </p:cNvPr>
          <p:cNvSpPr/>
          <p:nvPr/>
        </p:nvSpPr>
        <p:spPr>
          <a:xfrm>
            <a:off x="927349" y="1959428"/>
            <a:ext cx="1447636" cy="335777"/>
          </a:xfrm>
          <a:prstGeom prst="rect">
            <a:avLst/>
          </a:prstGeom>
          <a:noFill/>
          <a:ln w="57150">
            <a:solidFill>
              <a:srgbClr val="FDCB9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7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F16E1-324A-FA3F-3A9E-7AF1AAB8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 컴파일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0EBEB1-D74C-61A2-7083-F3901FD9F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17" y="1690688"/>
            <a:ext cx="8598342" cy="9779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61CBE2-9FFB-AB5C-F6D1-1819992D1075}"/>
              </a:ext>
            </a:extLst>
          </p:cNvPr>
          <p:cNvSpPr/>
          <p:nvPr/>
        </p:nvSpPr>
        <p:spPr>
          <a:xfrm>
            <a:off x="2357253" y="1959428"/>
            <a:ext cx="2808514" cy="380468"/>
          </a:xfrm>
          <a:prstGeom prst="rect">
            <a:avLst/>
          </a:prstGeom>
          <a:noFill/>
          <a:ln w="57150">
            <a:solidFill>
              <a:srgbClr val="FDCB95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7134C-190E-EA0E-11D7-3102C01702DC}"/>
              </a:ext>
            </a:extLst>
          </p:cNvPr>
          <p:cNvSpPr txBox="1"/>
          <p:nvPr/>
        </p:nvSpPr>
        <p:spPr>
          <a:xfrm>
            <a:off x="3194470" y="3906982"/>
            <a:ext cx="676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이용할 오차 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53797-E81D-C31B-1C60-CDC9971FE1FD}"/>
              </a:ext>
            </a:extLst>
          </p:cNvPr>
          <p:cNvSpPr txBox="1"/>
          <p:nvPr/>
        </p:nvSpPr>
        <p:spPr>
          <a:xfrm>
            <a:off x="3781157" y="4862298"/>
            <a:ext cx="676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mean_squared_error</a:t>
            </a:r>
            <a:r>
              <a:rPr lang="en-US" altLang="ko-KR"/>
              <a:t> : </a:t>
            </a:r>
            <a:r>
              <a:rPr lang="ko-KR" altLang="en-US"/>
              <a:t>평균 제곱 오차 함수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DBE92C8-75D5-44F1-1835-2B6F752C5B55}"/>
              </a:ext>
            </a:extLst>
          </p:cNvPr>
          <p:cNvSpPr/>
          <p:nvPr/>
        </p:nvSpPr>
        <p:spPr>
          <a:xfrm>
            <a:off x="838200" y="3317846"/>
            <a:ext cx="2336800" cy="23368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ysClr val="windowText" lastClr="000000"/>
                </a:solidFill>
              </a:rPr>
              <a:t>loss</a:t>
            </a:r>
            <a:endParaRPr lang="ko-KR" altLang="en-US" sz="28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626D"/>
      </a:accent1>
      <a:accent2>
        <a:srgbClr val="827E7A"/>
      </a:accent2>
      <a:accent3>
        <a:srgbClr val="D7B39D"/>
      </a:accent3>
      <a:accent4>
        <a:srgbClr val="FDCB95"/>
      </a:accent4>
      <a:accent5>
        <a:srgbClr val="FEB388"/>
      </a:accent5>
      <a:accent6>
        <a:srgbClr val="E3977F"/>
      </a:accent6>
      <a:hlink>
        <a:srgbClr val="0563C1"/>
      </a:hlink>
      <a:folHlink>
        <a:srgbClr val="954F72"/>
      </a:folHlink>
    </a:clrScheme>
    <a:fontScheme name="이게 최고다">
      <a:majorFont>
        <a:latin typeface="D2Coding"/>
        <a:ea typeface="나눔스퀘어 네오 Regular"/>
        <a:cs typeface=""/>
      </a:majorFont>
      <a:minorFont>
        <a:latin typeface="D2Coding ligature"/>
        <a:ea typeface="나눔스퀘어 네오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503F537FF4FC4798BF387BB80F8948" ma:contentTypeVersion="4" ma:contentTypeDescription="새 문서를 만듭니다." ma:contentTypeScope="" ma:versionID="13f1397674070acd10c03dd502fbd0df">
  <xsd:schema xmlns:xsd="http://www.w3.org/2001/XMLSchema" xmlns:xs="http://www.w3.org/2001/XMLSchema" xmlns:p="http://schemas.microsoft.com/office/2006/metadata/properties" xmlns:ns3="7a168e20-91f9-490f-bd3c-301013fb0f16" targetNamespace="http://schemas.microsoft.com/office/2006/metadata/properties" ma:root="true" ma:fieldsID="ad6cc4ed6468b368592645c485d6c791" ns3:_="">
    <xsd:import namespace="7a168e20-91f9-490f-bd3c-301013fb0f1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8e20-91f9-490f-bd3c-301013fb0f1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8e20-91f9-490f-bd3c-301013fb0f16" xsi:nil="true"/>
  </documentManagement>
</p:properties>
</file>

<file path=customXml/itemProps1.xml><?xml version="1.0" encoding="utf-8"?>
<ds:datastoreItem xmlns:ds="http://schemas.openxmlformats.org/officeDocument/2006/customXml" ds:itemID="{3DD87EFD-A0E1-4B36-8AA9-9DAFF8075095}">
  <ds:schemaRefs>
    <ds:schemaRef ds:uri="7a168e20-91f9-490f-bd3c-301013fb0f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4E79A7-1780-4DE8-97C9-6934BF7B33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94828D-B256-4E42-B180-8C47D06F93EA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7a168e20-91f9-490f-bd3c-301013fb0f1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834</Words>
  <Application>Microsoft Office PowerPoint</Application>
  <PresentationFormat>와이드스크린</PresentationFormat>
  <Paragraphs>186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D2Coding</vt:lpstr>
      <vt:lpstr>D2Coding ligature</vt:lpstr>
      <vt:lpstr>Malgun Gothic</vt:lpstr>
      <vt:lpstr>Malgun Gothic</vt:lpstr>
      <vt:lpstr>Arial</vt:lpstr>
      <vt:lpstr>Calibri</vt:lpstr>
      <vt:lpstr>Cambria Math</vt:lpstr>
      <vt:lpstr>Copperplate Gothic Light</vt:lpstr>
      <vt:lpstr>Ink Free</vt:lpstr>
      <vt:lpstr>Office 테마</vt:lpstr>
      <vt:lpstr>AI STUDY</vt:lpstr>
      <vt:lpstr>PowerPoint 프레젠테이션</vt:lpstr>
      <vt:lpstr>모델의 정의</vt:lpstr>
      <vt:lpstr>모델의 정의</vt:lpstr>
      <vt:lpstr>모델의 정의 - add(), 은닉층</vt:lpstr>
      <vt:lpstr>모델의 정의 - add(), 출력층 </vt:lpstr>
      <vt:lpstr>PowerPoint 프레젠테이션</vt:lpstr>
      <vt:lpstr>모델 컴파일</vt:lpstr>
      <vt:lpstr>모델 컴파일</vt:lpstr>
      <vt:lpstr>모델 컴파일</vt:lpstr>
      <vt:lpstr>모델 컴파일</vt:lpstr>
      <vt:lpstr>모델 컴파일</vt:lpstr>
      <vt:lpstr>모델 컴파일</vt:lpstr>
      <vt:lpstr>교차 엔트로피 오차</vt:lpstr>
      <vt:lpstr>엔트로피</vt:lpstr>
      <vt:lpstr>엔트로피</vt:lpstr>
      <vt:lpstr>교차 엔트로피 오차</vt:lpstr>
      <vt:lpstr>교차 엔트로피 계열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matplotlib를 이용해 그래프로 표현하기</vt:lpstr>
      <vt:lpstr>5. matplotlib를 이용해 그래프로 표현하기</vt:lpstr>
      <vt:lpstr>PowerPoint 프레젠테이션</vt:lpstr>
      <vt:lpstr>5. matplotlib를 이용해 그래프로 표현하기</vt:lpstr>
      <vt:lpstr>6. 피마 인디언의 당뇨병 예측 실행</vt:lpstr>
      <vt:lpstr>6. 피마 인디언의 당뇨병 예측 실행</vt:lpstr>
      <vt:lpstr>6. 피마 인디언의 당뇨병 예측 실행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조윤정</dc:creator>
  <cp:lastModifiedBy>조윤정</cp:lastModifiedBy>
  <cp:revision>3</cp:revision>
  <dcterms:created xsi:type="dcterms:W3CDTF">2024-01-16T09:24:07Z</dcterms:created>
  <dcterms:modified xsi:type="dcterms:W3CDTF">2024-01-17T23:20:42Z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0x01010082503F537FF4FC4798BF387BB80F8948</vt:lpwstr>
  </property>
</Properties>
</file>